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4"/>
  </p:notesMasterIdLst>
  <p:handoutMasterIdLst>
    <p:handoutMasterId r:id="rId45"/>
  </p:handoutMasterIdLst>
  <p:sldIdLst>
    <p:sldId id="442" r:id="rId2"/>
    <p:sldId id="407" r:id="rId3"/>
    <p:sldId id="438" r:id="rId4"/>
    <p:sldId id="457" r:id="rId5"/>
    <p:sldId id="455" r:id="rId6"/>
    <p:sldId id="408" r:id="rId7"/>
    <p:sldId id="456" r:id="rId8"/>
    <p:sldId id="458" r:id="rId9"/>
    <p:sldId id="460" r:id="rId10"/>
    <p:sldId id="453" r:id="rId11"/>
    <p:sldId id="337" r:id="rId12"/>
    <p:sldId id="462" r:id="rId13"/>
    <p:sldId id="336" r:id="rId14"/>
    <p:sldId id="340" r:id="rId15"/>
    <p:sldId id="342" r:id="rId16"/>
    <p:sldId id="406" r:id="rId17"/>
    <p:sldId id="276" r:id="rId18"/>
    <p:sldId id="350" r:id="rId19"/>
    <p:sldId id="451" r:id="rId20"/>
    <p:sldId id="452" r:id="rId21"/>
    <p:sldId id="450" r:id="rId22"/>
    <p:sldId id="443" r:id="rId23"/>
    <p:sldId id="413" r:id="rId24"/>
    <p:sldId id="470" r:id="rId25"/>
    <p:sldId id="417" r:id="rId26"/>
    <p:sldId id="472" r:id="rId27"/>
    <p:sldId id="480" r:id="rId28"/>
    <p:sldId id="475" r:id="rId29"/>
    <p:sldId id="421" r:id="rId30"/>
    <p:sldId id="424" r:id="rId31"/>
    <p:sldId id="425" r:id="rId32"/>
    <p:sldId id="426" r:id="rId33"/>
    <p:sldId id="479" r:id="rId34"/>
    <p:sldId id="465" r:id="rId35"/>
    <p:sldId id="464" r:id="rId36"/>
    <p:sldId id="357" r:id="rId37"/>
    <p:sldId id="398" r:id="rId38"/>
    <p:sldId id="467" r:id="rId39"/>
    <p:sldId id="476" r:id="rId40"/>
    <p:sldId id="478" r:id="rId41"/>
    <p:sldId id="291" r:id="rId42"/>
    <p:sldId id="437" r:id="rId43"/>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4"/>
    <p:restoredTop sz="65474" autoAdjust="0"/>
  </p:normalViewPr>
  <p:slideViewPr>
    <p:cSldViewPr snapToGrid="0" snapToObjects="1">
      <p:cViewPr>
        <p:scale>
          <a:sx n="87" d="100"/>
          <a:sy n="87" d="100"/>
        </p:scale>
        <p:origin x="2024"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1"/>
          </a:xfrm>
          <a:prstGeom prst="rect">
            <a:avLst/>
          </a:prstGeom>
        </p:spPr>
        <p:txBody>
          <a:bodyPr vert="horz" lIns="92446" tIns="46223" rIns="92446" bIns="46223" rtlCol="0"/>
          <a:lstStyle>
            <a:lvl1pPr algn="r">
              <a:defRPr sz="1200"/>
            </a:lvl1pPr>
          </a:lstStyle>
          <a:p>
            <a:fld id="{2BAD74CD-1770-40F1-A655-0F796061B489}" type="datetimeFigureOut">
              <a:rPr lang="en-US" smtClean="0"/>
              <a:t>4/21/19</a:t>
            </a:fld>
            <a:endParaRPr lang="en-US" dirty="0"/>
          </a:p>
        </p:txBody>
      </p:sp>
      <p:sp>
        <p:nvSpPr>
          <p:cNvPr id="4" name="Footer Placeholder 3"/>
          <p:cNvSpPr>
            <a:spLocks noGrp="1"/>
          </p:cNvSpPr>
          <p:nvPr>
            <p:ph type="ftr" sz="quarter" idx="2"/>
          </p:nvPr>
        </p:nvSpPr>
        <p:spPr>
          <a:xfrm>
            <a:off x="0" y="8842030"/>
            <a:ext cx="3043343" cy="46707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0"/>
          </a:xfrm>
          <a:prstGeom prst="rect">
            <a:avLst/>
          </a:prstGeom>
        </p:spPr>
        <p:txBody>
          <a:bodyPr vert="horz" lIns="92446" tIns="46223" rIns="92446" bIns="46223" rtlCol="0" anchor="b"/>
          <a:lstStyle>
            <a:lvl1pPr algn="r">
              <a:defRPr sz="1200"/>
            </a:lvl1pPr>
          </a:lstStyle>
          <a:p>
            <a:fld id="{24184FF5-627C-4245-A4DA-F563FE6ACEE3}" type="slidenum">
              <a:rPr lang="en-US" smtClean="0"/>
              <a:t>‹#›</a:t>
            </a:fld>
            <a:endParaRPr lang="en-US" dirty="0"/>
          </a:p>
        </p:txBody>
      </p:sp>
    </p:spTree>
    <p:extLst>
      <p:ext uri="{BB962C8B-B14F-4D97-AF65-F5344CB8AC3E}">
        <p14:creationId xmlns:p14="http://schemas.microsoft.com/office/powerpoint/2010/main" val="3374000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1"/>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1"/>
          </a:xfrm>
          <a:prstGeom prst="rect">
            <a:avLst/>
          </a:prstGeom>
        </p:spPr>
        <p:txBody>
          <a:bodyPr vert="horz" lIns="92446" tIns="46223" rIns="92446" bIns="46223" rtlCol="0"/>
          <a:lstStyle>
            <a:lvl1pPr algn="r">
              <a:defRPr sz="1200"/>
            </a:lvl1pPr>
          </a:lstStyle>
          <a:p>
            <a:fld id="{2382F614-F513-44A8-AB83-11C147B964C3}" type="datetimeFigureOut">
              <a:rPr lang="en-US" smtClean="0"/>
              <a:t>4/21/19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2310" y="4480004"/>
            <a:ext cx="5618480" cy="3665459"/>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0"/>
          </a:xfrm>
          <a:prstGeom prst="rect">
            <a:avLst/>
          </a:prstGeom>
        </p:spPr>
        <p:txBody>
          <a:bodyPr vert="horz" lIns="92446" tIns="46223" rIns="92446" bIns="46223" rtlCol="0" anchor="b"/>
          <a:lstStyle>
            <a:lvl1pPr algn="r">
              <a:defRPr sz="1200"/>
            </a:lvl1pPr>
          </a:lstStyle>
          <a:p>
            <a:fld id="{BD2B9233-C8A0-47EC-9B32-5CDBC2FFD819}" type="slidenum">
              <a:rPr lang="en-US" smtClean="0"/>
              <a:t>‹#›</a:t>
            </a:fld>
            <a:endParaRPr lang="en-US" dirty="0"/>
          </a:p>
        </p:txBody>
      </p:sp>
    </p:spTree>
    <p:extLst>
      <p:ext uri="{BB962C8B-B14F-4D97-AF65-F5344CB8AC3E}">
        <p14:creationId xmlns:p14="http://schemas.microsoft.com/office/powerpoint/2010/main" val="124768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1</a:t>
            </a:fld>
            <a:endParaRPr lang="en-US" dirty="0"/>
          </a:p>
        </p:txBody>
      </p:sp>
    </p:spTree>
    <p:extLst>
      <p:ext uri="{BB962C8B-B14F-4D97-AF65-F5344CB8AC3E}">
        <p14:creationId xmlns:p14="http://schemas.microsoft.com/office/powerpoint/2010/main" val="2856504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Although we are talking about VAWA, Title IX, Clery and child abuse reporting, it is important to point out that federal law will cover the above. Many states will also have laws that provide protections based upon one or more of the above categories.  And many university policies will cover many of these categories.  At the University of Oregon, all of the above categories are protected, whether under federal or state law and/or university policy.</a:t>
            </a:r>
          </a:p>
          <a:p>
            <a:r>
              <a:rPr lang="en-US" b="0" dirty="0"/>
              <a:t> </a:t>
            </a:r>
          </a:p>
          <a:p>
            <a:endParaRPr lang="en-US" b="1" dirty="0"/>
          </a:p>
          <a:p>
            <a:r>
              <a:rPr lang="en-US" b="1" dirty="0"/>
              <a:t>Prohibited Discrimination</a:t>
            </a:r>
            <a:r>
              <a:rPr lang="en-US" dirty="0"/>
              <a:t> is defined as any act that either in form or operation, and whether intended or unintended, unreasonably discriminates among individuals on the basis of age, race, color, ancestry, national or ethnic origin, religion, service in the uniformed services (as defined in state and federal law), veteran status, sex, sexual orientation, marital or family status, pregnancy, pregnancy-related conditions, disability, gender, perceived gender, gender identity, genetic information or the use of leave protected by state or federal law. "Unintentional discrimination" is a concept applicable only to situations where a policy, requirement, or regularized practice, although neutral on its face, can be shown to have disparately impacted members of a protected class. The concept is inapplicable to sexual or other forms of harassment which, by definition, result from volitional actions.</a:t>
            </a:r>
          </a:p>
        </p:txBody>
      </p:sp>
      <p:sp>
        <p:nvSpPr>
          <p:cNvPr id="4" name="Slide Number Placeholder 3"/>
          <p:cNvSpPr>
            <a:spLocks noGrp="1"/>
          </p:cNvSpPr>
          <p:nvPr>
            <p:ph type="sldNum" sz="quarter" idx="10"/>
          </p:nvPr>
        </p:nvSpPr>
        <p:spPr/>
        <p:txBody>
          <a:bodyPr/>
          <a:lstStyle/>
          <a:p>
            <a:fld id="{BD2B9233-C8A0-47EC-9B32-5CDBC2FFD819}" type="slidenum">
              <a:rPr lang="en-US" smtClean="0"/>
              <a:t>11</a:t>
            </a:fld>
            <a:endParaRPr lang="en-US" dirty="0"/>
          </a:p>
        </p:txBody>
      </p:sp>
    </p:spTree>
    <p:extLst>
      <p:ext uri="{BB962C8B-B14F-4D97-AF65-F5344CB8AC3E}">
        <p14:creationId xmlns:p14="http://schemas.microsoft.com/office/powerpoint/2010/main" val="519876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Discriminatory Harassment</a:t>
            </a:r>
            <a:r>
              <a:rPr lang="en-US" dirty="0"/>
              <a:t> is defined as any conduct that either in form or operation unreasonably discriminates among individuals on the basis of age, race, color, ancestry, national or ethnic origin, religion, service in the uniformed services (as defined in state and federal law), veteran status, sex, sexual orientation, marital or family status, pregnancy, pregnancy-related conditions, physical or mental disability, gender, perceived gender, gender identity, genetic information or the use of leave protected by state or federal law and that is sufficiently severe or pervasive that it interferes with work or participation in any university program or activity, including academic activities because it creates an intimidating, hostile, or degrading working or university environment for the individual who is the subject of such conduct, and where the conduct would have such an effect on a reasonable person who is similarly situated.</a:t>
            </a:r>
          </a:p>
          <a:p>
            <a:endParaRPr lang="en-US" dirty="0"/>
          </a:p>
          <a:p>
            <a:r>
              <a:rPr lang="en-US" b="1" dirty="0"/>
              <a:t>Discriminatory Treatment</a:t>
            </a:r>
          </a:p>
          <a:p>
            <a:r>
              <a:rPr lang="en-US" dirty="0"/>
              <a:t>For example, under the prior administration, OCR issued guidance providing that institutions of higher learning were required, under Title IX, to allow students to use the restroom that matched their gender identity.  So if a school had a policy that provided students are to use the restroom that matches the restroom for the gender they were assigned at birth, that policy would have violated Title IX. While such a policy is neutral on its face, it was considered to have had a discriminatory impact on transgender students. The current administration has rescinded that policy, though many schools continue to have such policies. The courts will ultimately be the ones to sort this out, though there have been some rulings that have sided with students who identify as transgender. The US Supreme Court has not weighed in yet.</a:t>
            </a:r>
          </a:p>
          <a:p>
            <a:endParaRPr lang="en-US" dirty="0"/>
          </a:p>
          <a:p>
            <a:r>
              <a:rPr lang="en-US" dirty="0"/>
              <a:t>Discriminatory treatment:</a:t>
            </a:r>
          </a:p>
          <a:p>
            <a:pPr marL="171450" indent="-171450">
              <a:buFont typeface="Arial" panose="020B0604020202020204" pitchFamily="34" charset="0"/>
              <a:buChar char="•"/>
            </a:pPr>
            <a:r>
              <a:rPr lang="en-US" sz="1200" dirty="0"/>
              <a:t>Lack of Equal Opportunities</a:t>
            </a:r>
          </a:p>
          <a:p>
            <a:pPr marL="171450" indent="-171450">
              <a:buFont typeface="Arial" panose="020B0604020202020204" pitchFamily="34" charset="0"/>
              <a:buChar char="•"/>
            </a:pPr>
            <a:r>
              <a:rPr lang="en-US" sz="1200" dirty="0"/>
              <a:t>Barriers to STEM Programs</a:t>
            </a:r>
          </a:p>
          <a:p>
            <a:pPr marL="171450" indent="-171450">
              <a:buFont typeface="Arial" panose="020B0604020202020204" pitchFamily="34" charset="0"/>
              <a:buChar char="•"/>
            </a:pPr>
            <a:r>
              <a:rPr lang="en-US" sz="1200" dirty="0"/>
              <a:t>Neutral Policies with Disproportionate Impact</a:t>
            </a:r>
          </a:p>
          <a:p>
            <a:pPr marL="171450" indent="-171450">
              <a:buFont typeface="Arial" panose="020B0604020202020204" pitchFamily="34" charset="0"/>
              <a:buChar char="•"/>
            </a:pPr>
            <a:r>
              <a:rPr lang="en-US" sz="1200" dirty="0"/>
              <a:t>Unequal Pay and Promotions</a:t>
            </a:r>
          </a:p>
          <a:p>
            <a:pPr marL="171450" indent="-171450">
              <a:buFont typeface="Arial" panose="020B0604020202020204" pitchFamily="34" charset="0"/>
              <a:buChar char="•"/>
            </a:pPr>
            <a:r>
              <a:rPr lang="en-US" sz="1200" dirty="0"/>
              <a:t>Sexual Harassment / Sexual Violence</a:t>
            </a:r>
          </a:p>
          <a:p>
            <a:endParaRPr lang="en-US" dirty="0"/>
          </a:p>
        </p:txBody>
      </p:sp>
      <p:sp>
        <p:nvSpPr>
          <p:cNvPr id="4" name="Slide Number Placeholder 3"/>
          <p:cNvSpPr>
            <a:spLocks noGrp="1"/>
          </p:cNvSpPr>
          <p:nvPr>
            <p:ph type="sldNum" sz="quarter" idx="10"/>
          </p:nvPr>
        </p:nvSpPr>
        <p:spPr/>
        <p:txBody>
          <a:bodyPr/>
          <a:lstStyle/>
          <a:p>
            <a:fld id="{BD2B9233-C8A0-47EC-9B32-5CDBC2FFD819}" type="slidenum">
              <a:rPr lang="en-US" smtClean="0"/>
              <a:t>12</a:t>
            </a:fld>
            <a:endParaRPr lang="en-US" dirty="0"/>
          </a:p>
        </p:txBody>
      </p:sp>
    </p:spTree>
    <p:extLst>
      <p:ext uri="{BB962C8B-B14F-4D97-AF65-F5344CB8AC3E}">
        <p14:creationId xmlns:p14="http://schemas.microsoft.com/office/powerpoint/2010/main" val="2079726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13</a:t>
            </a:fld>
            <a:endParaRPr lang="en-US" dirty="0"/>
          </a:p>
        </p:txBody>
      </p:sp>
    </p:spTree>
    <p:extLst>
      <p:ext uri="{BB962C8B-B14F-4D97-AF65-F5344CB8AC3E}">
        <p14:creationId xmlns:p14="http://schemas.microsoft.com/office/powerpoint/2010/main" val="2488252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a:p>
            <a:pPr>
              <a:buNone/>
            </a:pPr>
            <a:r>
              <a:rPr lang="en-US" sz="1200" b="0" dirty="0"/>
              <a:t>We sometimes hear people say that someone is harassing them. When someone says this, we generally understand the person to be saying that someone is bothering them. When does bothering or annoying behavior become “harassing: behavior?” Only when it is based on a legally protected status and where the conduct is severe and pervasive enough that a reasonable person with the same status as the plaintiff would also find the behavior objectionable. The more severe the behavior, the less it must be “pervasive” have occurred to constitute a violation of Title IX. A single incidence of rape is enough.  But it will likely take multiple offensive jokes based on gender or several incidents of bullying to constitute a violation</a:t>
            </a:r>
          </a:p>
          <a:p>
            <a:endParaRPr lang="en-US" dirty="0"/>
          </a:p>
        </p:txBody>
      </p:sp>
      <p:sp>
        <p:nvSpPr>
          <p:cNvPr id="4" name="Slide Number Placeholder 3"/>
          <p:cNvSpPr>
            <a:spLocks noGrp="1"/>
          </p:cNvSpPr>
          <p:nvPr>
            <p:ph type="sldNum" sz="quarter" idx="10"/>
          </p:nvPr>
        </p:nvSpPr>
        <p:spPr/>
        <p:txBody>
          <a:bodyPr/>
          <a:lstStyle/>
          <a:p>
            <a:fld id="{BD2B9233-C8A0-47EC-9B32-5CDBC2FFD819}" type="slidenum">
              <a:rPr lang="en-US" smtClean="0"/>
              <a:t>14</a:t>
            </a:fld>
            <a:endParaRPr lang="en-US" dirty="0"/>
          </a:p>
        </p:txBody>
      </p:sp>
    </p:spTree>
    <p:extLst>
      <p:ext uri="{BB962C8B-B14F-4D97-AF65-F5344CB8AC3E}">
        <p14:creationId xmlns:p14="http://schemas.microsoft.com/office/powerpoint/2010/main" val="3431005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of quid pro quo sexual harassment as someone feeling compelled to do something because of their sex/gender in exchange for a benefit.  For example, faculty/student relationships.  Educational institutions are going to regulate this kind of behavior using policies that require faculty and often staff to refrain from romantic relationships where there is a conflict of interest.  </a:t>
            </a:r>
          </a:p>
          <a:p>
            <a:pPr marL="0" indent="0">
              <a:buNone/>
            </a:pPr>
            <a:endParaRPr lang="en-US" dirty="0"/>
          </a:p>
          <a:p>
            <a:pPr marL="0" indent="0">
              <a:buNone/>
            </a:pPr>
            <a:r>
              <a:rPr lang="en-US" dirty="0"/>
              <a:t>At the UO, it is a conflict of interest and abuse of power for:</a:t>
            </a:r>
          </a:p>
          <a:p>
            <a:r>
              <a:rPr lang="en-US" i="1" dirty="0"/>
              <a:t>Faculty/Staff – Student: </a:t>
            </a:r>
            <a:r>
              <a:rPr lang="en-US" dirty="0"/>
              <a:t>If enrolled in class or otherwise subject to supervision or evaluation. </a:t>
            </a:r>
          </a:p>
          <a:p>
            <a:r>
              <a:rPr lang="en-US" i="1" dirty="0"/>
              <a:t>Staff member/Work Supervisor – Student</a:t>
            </a:r>
            <a:r>
              <a:rPr lang="en-US" dirty="0"/>
              <a:t>: If subject to supervision or authority/evaluation.</a:t>
            </a:r>
          </a:p>
          <a:p>
            <a:pPr marL="0" indent="0">
              <a:buNone/>
            </a:pPr>
            <a:endParaRPr lang="en-US" dirty="0"/>
          </a:p>
          <a:p>
            <a:pPr marL="0" indent="0">
              <a:buNone/>
            </a:pPr>
            <a:r>
              <a:rPr lang="en-US" b="1" dirty="0"/>
              <a:t>Consent: </a:t>
            </a:r>
            <a:r>
              <a:rPr lang="en-US" i="1" dirty="0"/>
              <a:t>This conflict of interest and abuse of power can occur even when both parties have consented to the relationship</a:t>
            </a:r>
            <a:r>
              <a:rPr lang="en-US" dirty="0"/>
              <a:t>.</a:t>
            </a:r>
          </a:p>
          <a:p>
            <a:endParaRPr lang="en-US" dirty="0"/>
          </a:p>
          <a:p>
            <a:pPr marL="0" indent="0">
              <a:buNone/>
            </a:pPr>
            <a:r>
              <a:rPr lang="en-US" b="1" dirty="0"/>
              <a:t>Power differential: </a:t>
            </a:r>
            <a:r>
              <a:rPr lang="en-US" dirty="0"/>
              <a:t>The power differential in the relationship may even make a student’s consent to a sexual or romantic relationship suspect.</a:t>
            </a:r>
          </a:p>
          <a:p>
            <a:endParaRPr lang="en-US" dirty="0"/>
          </a:p>
          <a:p>
            <a:pPr marL="0" indent="0">
              <a:buNone/>
            </a:pPr>
            <a:r>
              <a:rPr lang="en-US" b="1" dirty="0"/>
              <a:t>Third party impact(s): </a:t>
            </a:r>
            <a:r>
              <a:rPr lang="en-US" dirty="0"/>
              <a:t>The relationship may create an apparent or actual conflict of interest that can adversely affect other members of the University community.</a:t>
            </a:r>
          </a:p>
          <a:p>
            <a:endParaRPr lang="en-US" dirty="0"/>
          </a:p>
          <a:p>
            <a:r>
              <a:rPr lang="en-US" dirty="0"/>
              <a:t>Some private institutions have banned all such relationships altogether. Public institutions generally have not out of concern for violating employees’ first amendment freedom of association rights.  Although best practice is for students to not be part of our respective dating pools.  But policies do need to account for situations where truly consensual romantic relationships occur.  For example, I have a colleague who is an administrator who has been married for years and her husband is now a graduate student at the University.  University policies must account for these kinds of situations.</a:t>
            </a:r>
          </a:p>
          <a:p>
            <a:endParaRPr lang="en-US" dirty="0"/>
          </a:p>
          <a:p>
            <a:r>
              <a:rPr lang="en-US" dirty="0"/>
              <a:t>If a conflict arises as a result of such a relationship, it is imperative to take immediate corrective action:</a:t>
            </a:r>
          </a:p>
          <a:p>
            <a:pPr marL="171450" indent="-171450">
              <a:buFont typeface="Arial" panose="020B0604020202020204" pitchFamily="34" charset="0"/>
              <a:buChar char="•"/>
            </a:pPr>
            <a:r>
              <a:rPr lang="en-US" dirty="0"/>
              <a:t>First, tell your chain of command about the conflict.</a:t>
            </a:r>
          </a:p>
          <a:p>
            <a:pPr marL="171450" indent="-171450">
              <a:buFont typeface="Arial" panose="020B0604020202020204" pitchFamily="34" charset="0"/>
              <a:buChar char="•"/>
            </a:pPr>
            <a:r>
              <a:rPr lang="en-US" dirty="0"/>
              <a:t>Second, work with chain of command and/or Office of Civil Rights Compliance to document and make prompt, appropriate arrangements.</a:t>
            </a:r>
          </a:p>
          <a:p>
            <a:pPr marL="171450" indent="-171450">
              <a:buFont typeface="Arial" panose="020B0604020202020204" pitchFamily="34" charset="0"/>
              <a:buChar char="•"/>
            </a:pPr>
            <a:r>
              <a:rPr lang="en-US" dirty="0"/>
              <a:t>Third, document steps taken to mitigate conflict in writing, dated and signed with appropriate supervisor. </a:t>
            </a:r>
          </a:p>
          <a:p>
            <a:pPr marL="0" indent="0">
              <a:buNone/>
            </a:pPr>
            <a:endParaRPr lang="en-US" dirty="0"/>
          </a:p>
          <a:p>
            <a:pPr marL="0" indent="0">
              <a:buNone/>
            </a:pPr>
            <a:r>
              <a:rPr lang="en-US" dirty="0"/>
              <a:t>Although what constitutes prompt is debatable, don’t delay in information superiors so that action can be taken to minimize the conflict.  Inform yourselves about your school policies to ensure compliance with any timelines and notice requirements.</a:t>
            </a:r>
          </a:p>
          <a:p>
            <a:pPr marL="0" indent="0">
              <a:buNone/>
            </a:pPr>
            <a:endParaRPr lang="en-US" dirty="0"/>
          </a:p>
          <a:p>
            <a:pPr marL="0" indent="0">
              <a:buNone/>
            </a:pPr>
            <a:r>
              <a:rPr lang="en-US" dirty="0"/>
              <a:t>An ”appropriate arrangement" includes prompt notification of the Provost or the Provost’s designee and action, approved by the Provost or the Provost’s designee, reasonably calculated to remove or substantially mitigate a conflict or a potential conflict of interest or abuse of power, taking into account the interests of the University, the parties to the relationship, and others actually or potentially affected.   \</a:t>
            </a:r>
          </a:p>
          <a:p>
            <a:pPr marL="0" indent="0">
              <a:buNone/>
            </a:pPr>
            <a:endParaRPr lang="en-US" dirty="0"/>
          </a:p>
          <a:p>
            <a:pPr marL="0" indent="0">
              <a:buNone/>
            </a:pPr>
            <a:r>
              <a:rPr lang="en-US" dirty="0"/>
              <a:t>When students and faculty are dating, arrangements could include moving a student to another section of the same class; appointing a different faculty member to serve on a thesis,; establishing alternative means of evaluation of academic or work performance.  When students and employees are dating, arrangements could include moving a student employee to another position with the same or comparable status and duties.</a:t>
            </a:r>
          </a:p>
          <a:p>
            <a:pPr marL="0" indent="0">
              <a:buNone/>
            </a:pPr>
            <a:endParaRPr lang="en-US" dirty="0"/>
          </a:p>
          <a:p>
            <a:pPr marL="0" indent="0">
              <a:buNone/>
            </a:pPr>
            <a:r>
              <a:rPr lang="en-US" dirty="0"/>
              <a:t>But best practice is to not date students or direct reports that you do not have a prior romantic relationship with because there is nothing to prevent a student from claiming or perceiving that the relationship they were in was not in fact consensual.  Students may feel differently about a relationship with time and distance –and don’t forget that most relationships end.  There is also an impact on others within a department who may be aware of the relationship and feel adversely impacted by it.  For example, suppose someone in Financial Aid is dating a student and that student is applying for scholarships awarded by that person, and the student is awarded a scholarship.  Other students aware of the relationship who see that student be awarded a scholarship when they were not could successfully argue they were treated unfairly.</a:t>
            </a:r>
          </a:p>
          <a:p>
            <a:endParaRPr lang="en-US" dirty="0"/>
          </a:p>
        </p:txBody>
      </p:sp>
      <p:sp>
        <p:nvSpPr>
          <p:cNvPr id="4" name="Slide Number Placeholder 3"/>
          <p:cNvSpPr>
            <a:spLocks noGrp="1"/>
          </p:cNvSpPr>
          <p:nvPr>
            <p:ph type="sldNum" sz="quarter" idx="10"/>
          </p:nvPr>
        </p:nvSpPr>
        <p:spPr/>
        <p:txBody>
          <a:bodyPr/>
          <a:lstStyle/>
          <a:p>
            <a:fld id="{BD2B9233-C8A0-47EC-9B32-5CDBC2FFD819}" type="slidenum">
              <a:rPr lang="en-US" smtClean="0"/>
              <a:t>15</a:t>
            </a:fld>
            <a:endParaRPr lang="en-US" dirty="0"/>
          </a:p>
        </p:txBody>
      </p:sp>
    </p:spTree>
    <p:extLst>
      <p:ext uri="{BB962C8B-B14F-4D97-AF65-F5344CB8AC3E}">
        <p14:creationId xmlns:p14="http://schemas.microsoft.com/office/powerpoint/2010/main" val="2498379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200" dirty="0"/>
              <a:t>In all forms of discriminatory harassment, the law focuses on the </a:t>
            </a:r>
            <a:r>
              <a:rPr lang="en-US" sz="1200" b="1" u="sng" dirty="0"/>
              <a:t>effect of the behavior </a:t>
            </a:r>
            <a:r>
              <a:rPr lang="en-US" sz="1200" dirty="0"/>
              <a:t>on the other person (of the protected status), </a:t>
            </a:r>
            <a:r>
              <a:rPr lang="en-US" sz="1200" b="1" dirty="0"/>
              <a:t>not</a:t>
            </a:r>
            <a:r>
              <a:rPr lang="en-US" sz="1200" dirty="0"/>
              <a:t> the intent of the person engaging in the behavior. This is the intent v. impact analysis.</a:t>
            </a:r>
          </a:p>
          <a:p>
            <a:pPr marL="0" indent="0">
              <a:buNone/>
            </a:pPr>
            <a:endParaRPr lang="en-US" dirty="0"/>
          </a:p>
          <a:p>
            <a:pPr marL="0" indent="0">
              <a:buNone/>
            </a:pPr>
            <a:r>
              <a:rPr lang="en-US" dirty="0"/>
              <a:t>A hostile environment is determined by looking at the totality of the circumstances including whether: </a:t>
            </a:r>
          </a:p>
          <a:p>
            <a:endParaRPr lang="en-US" dirty="0"/>
          </a:p>
          <a:p>
            <a:pPr marL="342900" lvl="1" indent="0">
              <a:buNone/>
            </a:pPr>
            <a:r>
              <a:rPr lang="en-US" sz="2600" dirty="0"/>
              <a:t>The plaintiff subjectively found the environment hostile </a:t>
            </a:r>
          </a:p>
          <a:p>
            <a:pPr marL="342900" lvl="1" indent="0">
              <a:buNone/>
            </a:pPr>
            <a:endParaRPr lang="en-US" sz="2600" dirty="0"/>
          </a:p>
          <a:p>
            <a:pPr marL="342900" lvl="1" indent="0">
              <a:buNone/>
            </a:pPr>
            <a:r>
              <a:rPr lang="en-US" sz="2600" dirty="0"/>
              <a:t>AND</a:t>
            </a:r>
          </a:p>
          <a:p>
            <a:pPr marL="342900" lvl="1" indent="0">
              <a:buNone/>
            </a:pPr>
            <a:endParaRPr lang="en-US" sz="2600" dirty="0"/>
          </a:p>
          <a:p>
            <a:pPr marL="342900" lvl="1" indent="0">
              <a:buNone/>
            </a:pPr>
            <a:r>
              <a:rPr lang="en-US" sz="2600" dirty="0"/>
              <a:t>A reasonable person of the plaintiff’s status objectively would have found the environment hostile. </a:t>
            </a:r>
          </a:p>
          <a:p>
            <a:pPr lvl="1"/>
            <a:endParaRPr lang="en-US" dirty="0"/>
          </a:p>
          <a:p>
            <a:pPr marL="342900" lvl="1" indent="0">
              <a:buNone/>
            </a:pPr>
            <a:r>
              <a:rPr lang="en-US" i="1" dirty="0"/>
              <a:t>Harris v. Forklift Systems, Inc</a:t>
            </a:r>
            <a:r>
              <a:rPr lang="en-US" dirty="0"/>
              <a:t>. (1993); </a:t>
            </a:r>
            <a:r>
              <a:rPr lang="en-US" i="1" dirty="0"/>
              <a:t>Oncale v. Sundowner Offshore Services </a:t>
            </a:r>
            <a:r>
              <a:rPr lang="en-US" dirty="0"/>
              <a:t>(1998)</a:t>
            </a:r>
          </a:p>
          <a:p>
            <a:endParaRPr lang="en-US" dirty="0"/>
          </a:p>
        </p:txBody>
      </p:sp>
      <p:sp>
        <p:nvSpPr>
          <p:cNvPr id="4" name="Slide Number Placeholder 3"/>
          <p:cNvSpPr>
            <a:spLocks noGrp="1"/>
          </p:cNvSpPr>
          <p:nvPr>
            <p:ph type="sldNum" sz="quarter" idx="10"/>
          </p:nvPr>
        </p:nvSpPr>
        <p:spPr/>
        <p:txBody>
          <a:bodyPr/>
          <a:lstStyle/>
          <a:p>
            <a:fld id="{BD2B9233-C8A0-47EC-9B32-5CDBC2FFD819}" type="slidenum">
              <a:rPr lang="en-US" smtClean="0"/>
              <a:t>16</a:t>
            </a:fld>
            <a:endParaRPr lang="en-US" dirty="0"/>
          </a:p>
        </p:txBody>
      </p:sp>
    </p:spTree>
    <p:extLst>
      <p:ext uri="{BB962C8B-B14F-4D97-AF65-F5344CB8AC3E}">
        <p14:creationId xmlns:p14="http://schemas.microsoft.com/office/powerpoint/2010/main" val="3762437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dirty="0"/>
          </a:p>
          <a:p>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17</a:t>
            </a:fld>
            <a:endParaRPr lang="en-US" dirty="0"/>
          </a:p>
        </p:txBody>
      </p:sp>
    </p:spTree>
    <p:extLst>
      <p:ext uri="{BB962C8B-B14F-4D97-AF65-F5344CB8AC3E}">
        <p14:creationId xmlns:p14="http://schemas.microsoft.com/office/powerpoint/2010/main" val="778835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severe &amp; pervasive analysis</a:t>
            </a:r>
          </a:p>
        </p:txBody>
      </p:sp>
      <p:sp>
        <p:nvSpPr>
          <p:cNvPr id="4" name="Slide Number Placeholder 3"/>
          <p:cNvSpPr>
            <a:spLocks noGrp="1"/>
          </p:cNvSpPr>
          <p:nvPr>
            <p:ph type="sldNum" sz="quarter" idx="10"/>
          </p:nvPr>
        </p:nvSpPr>
        <p:spPr/>
        <p:txBody>
          <a:bodyPr/>
          <a:lstStyle/>
          <a:p>
            <a:fld id="{BD2B9233-C8A0-47EC-9B32-5CDBC2FFD819}" type="slidenum">
              <a:rPr lang="en-US" smtClean="0"/>
              <a:t>18</a:t>
            </a:fld>
            <a:endParaRPr lang="en-US" dirty="0"/>
          </a:p>
        </p:txBody>
      </p:sp>
    </p:spTree>
    <p:extLst>
      <p:ext uri="{BB962C8B-B14F-4D97-AF65-F5344CB8AC3E}">
        <p14:creationId xmlns:p14="http://schemas.microsoft.com/office/powerpoint/2010/main" val="28384803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talked about state and federal law</a:t>
            </a:r>
          </a:p>
          <a:p>
            <a:r>
              <a:rPr lang="en-US" dirty="0"/>
              <a:t>We’ve talked about University policies and what they ought to protect against, as well as general reporting requirements.</a:t>
            </a:r>
          </a:p>
          <a:p>
            <a:r>
              <a:rPr lang="en-US" dirty="0"/>
              <a:t>Now let’s talk about institutional obligations when when sexual harassment/violence occur.</a:t>
            </a:r>
          </a:p>
          <a:p>
            <a:endParaRPr lang="en-US"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19</a:t>
            </a:fld>
            <a:endParaRPr lang="en-US" dirty="0"/>
          </a:p>
        </p:txBody>
      </p:sp>
    </p:spTree>
    <p:extLst>
      <p:ext uri="{BB962C8B-B14F-4D97-AF65-F5344CB8AC3E}">
        <p14:creationId xmlns:p14="http://schemas.microsoft.com/office/powerpoint/2010/main" val="1827323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notice mean? In most instances, that a responsible employee is aware that a student has been subjected to sexual harassment or discrimination. </a:t>
            </a:r>
          </a:p>
        </p:txBody>
      </p:sp>
      <p:sp>
        <p:nvSpPr>
          <p:cNvPr id="4" name="Slide Number Placeholder 3"/>
          <p:cNvSpPr>
            <a:spLocks noGrp="1"/>
          </p:cNvSpPr>
          <p:nvPr>
            <p:ph type="sldNum" sz="quarter" idx="10"/>
          </p:nvPr>
        </p:nvSpPr>
        <p:spPr/>
        <p:txBody>
          <a:bodyPr/>
          <a:lstStyle/>
          <a:p>
            <a:fld id="{8A012730-58E6-4C35-BE3F-3DCD772E2DD2}" type="slidenum">
              <a:rPr lang="en-US" smtClean="0"/>
              <a:pPr/>
              <a:t>20</a:t>
            </a:fld>
            <a:endParaRPr lang="en-US" dirty="0"/>
          </a:p>
        </p:txBody>
      </p:sp>
    </p:spTree>
    <p:extLst>
      <p:ext uri="{BB962C8B-B14F-4D97-AF65-F5344CB8AC3E}">
        <p14:creationId xmlns:p14="http://schemas.microsoft.com/office/powerpoint/2010/main" val="110818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3</a:t>
            </a:fld>
            <a:endParaRPr lang="en-US" dirty="0"/>
          </a:p>
        </p:txBody>
      </p:sp>
    </p:spTree>
    <p:extLst>
      <p:ext uri="{BB962C8B-B14F-4D97-AF65-F5344CB8AC3E}">
        <p14:creationId xmlns:p14="http://schemas.microsoft.com/office/powerpoint/2010/main" val="21997437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 your school’s reporting policy.  That means first and foremost being familiar with it, knowing your obligations under the policy, and then following through with your responsibilities. I will use the example of the UO”s policy (because that is what I am most familiar with) and some challenges created by the policy.  I will also talk about a different and more common interpretation.</a:t>
            </a:r>
          </a:p>
        </p:txBody>
      </p:sp>
      <p:sp>
        <p:nvSpPr>
          <p:cNvPr id="4" name="Slide Number Placeholder 3"/>
          <p:cNvSpPr>
            <a:spLocks noGrp="1"/>
          </p:cNvSpPr>
          <p:nvPr>
            <p:ph type="sldNum" sz="quarter" idx="10"/>
          </p:nvPr>
        </p:nvSpPr>
        <p:spPr/>
        <p:txBody>
          <a:bodyPr/>
          <a:lstStyle/>
          <a:p>
            <a:fld id="{8A012730-58E6-4C35-BE3F-3DCD772E2DD2}" type="slidenum">
              <a:rPr lang="en-US" smtClean="0"/>
              <a:pPr/>
              <a:t>21</a:t>
            </a:fld>
            <a:endParaRPr lang="en-US" dirty="0"/>
          </a:p>
        </p:txBody>
      </p:sp>
    </p:spTree>
    <p:extLst>
      <p:ext uri="{BB962C8B-B14F-4D97-AF65-F5344CB8AC3E}">
        <p14:creationId xmlns:p14="http://schemas.microsoft.com/office/powerpoint/2010/main" val="4013590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comprehensive reporting policy</a:t>
            </a:r>
          </a:p>
          <a:p>
            <a:endParaRPr lang="en-US" dirty="0"/>
          </a:p>
          <a:p>
            <a:endParaRPr lang="en-US" dirty="0"/>
          </a:p>
        </p:txBody>
      </p:sp>
      <p:sp>
        <p:nvSpPr>
          <p:cNvPr id="4" name="Slide Number Placeholder 3"/>
          <p:cNvSpPr>
            <a:spLocks noGrp="1"/>
          </p:cNvSpPr>
          <p:nvPr>
            <p:ph type="sldNum" sz="quarter" idx="10"/>
          </p:nvPr>
        </p:nvSpPr>
        <p:spPr/>
        <p:txBody>
          <a:bodyPr/>
          <a:lstStyle/>
          <a:p>
            <a:fld id="{4819A0E8-E21E-0740-A7D3-B98CDA41DF75}" type="slidenum">
              <a:rPr lang="en-US" smtClean="0"/>
              <a:t>22</a:t>
            </a:fld>
            <a:endParaRPr lang="en-US" dirty="0"/>
          </a:p>
        </p:txBody>
      </p:sp>
    </p:spTree>
    <p:extLst>
      <p:ext uri="{BB962C8B-B14F-4D97-AF65-F5344CB8AC3E}">
        <p14:creationId xmlns:p14="http://schemas.microsoft.com/office/powerpoint/2010/main" val="26046254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anose="020B0604020202020204" pitchFamily="34" charset="0"/>
              <a:buChar char="•"/>
            </a:pPr>
            <a:r>
              <a:rPr lang="en-US" sz="1200" dirty="0">
                <a:cs typeface="Arial"/>
              </a:rPr>
              <a:t>Those employees who have the authority to address ALL TYPES of prohibited conduct and whom students would reasonably expect to have the authority to remedy prohibited conduct.</a:t>
            </a:r>
          </a:p>
          <a:p>
            <a:pPr marL="342900" indent="-342900">
              <a:buFont typeface="Arial" panose="020B0604020202020204" pitchFamily="34" charset="0"/>
              <a:buChar char="•"/>
            </a:pPr>
            <a:r>
              <a:rPr lang="en-US" sz="1200" dirty="0">
                <a:cs typeface="Arial"/>
              </a:rPr>
              <a:t>Must report the information shared by the student to the Office of Civil Rights Compliance.</a:t>
            </a:r>
          </a:p>
          <a:p>
            <a:pPr marL="342900" indent="-342900">
              <a:buFont typeface="Arial" panose="020B0604020202020204" pitchFamily="34" charset="0"/>
              <a:buChar char="•"/>
            </a:pPr>
            <a:r>
              <a:rPr lang="en-US" sz="1200" dirty="0">
                <a:cs typeface="Arial"/>
              </a:rPr>
              <a:t>Must share information about support services with reporting students.</a:t>
            </a:r>
          </a:p>
          <a:p>
            <a:pPr marL="342900" indent="-342900">
              <a:buFont typeface="Arial" panose="020B0604020202020204" pitchFamily="34" charset="0"/>
              <a:buChar char="•"/>
            </a:pPr>
            <a:r>
              <a:rPr lang="en-US" sz="1200" dirty="0">
                <a:cs typeface="Arial"/>
              </a:rPr>
              <a:t>Reporting students are not obligated to participate in any university process.</a:t>
            </a:r>
          </a:p>
          <a:p>
            <a:pPr marL="342900" indent="-342900">
              <a:buFont typeface="Arial" panose="020B0604020202020204" pitchFamily="34" charset="0"/>
              <a:buChar char="•"/>
            </a:pPr>
            <a:r>
              <a:rPr lang="en-US" sz="1200" dirty="0">
                <a:cs typeface="Arial"/>
              </a:rPr>
              <a:t>Reporting will result in outreach to students by the Office of Crisis Intervention, coordinates support resources for students.</a:t>
            </a:r>
          </a:p>
          <a:p>
            <a:pPr marL="0" indent="0">
              <a:buNone/>
            </a:pPr>
            <a:endParaRPr lang="en-US" sz="1200" dirty="0"/>
          </a:p>
          <a:p>
            <a:pPr marL="0" indent="0">
              <a:buNone/>
            </a:pPr>
            <a:endParaRPr lang="en-US" sz="1200" dirty="0"/>
          </a:p>
          <a:p>
            <a:pPr marL="285750" indent="-285750">
              <a:buFont typeface="Arial"/>
              <a:buChar char="•"/>
            </a:pPr>
            <a:endParaRPr lang="en-US" baseline="0" dirty="0"/>
          </a:p>
        </p:txBody>
      </p:sp>
      <p:sp>
        <p:nvSpPr>
          <p:cNvPr id="4" name="Slide Number Placeholder 3"/>
          <p:cNvSpPr>
            <a:spLocks noGrp="1"/>
          </p:cNvSpPr>
          <p:nvPr>
            <p:ph type="sldNum" sz="quarter" idx="10"/>
          </p:nvPr>
        </p:nvSpPr>
        <p:spPr/>
        <p:txBody>
          <a:bodyPr/>
          <a:lstStyle/>
          <a:p>
            <a:fld id="{4819A0E8-E21E-0740-A7D3-B98CDA41DF75}" type="slidenum">
              <a:rPr lang="en-US" smtClean="0"/>
              <a:t>23</a:t>
            </a:fld>
            <a:endParaRPr lang="en-US" dirty="0"/>
          </a:p>
        </p:txBody>
      </p:sp>
    </p:spTree>
    <p:extLst>
      <p:ext uri="{BB962C8B-B14F-4D97-AF65-F5344CB8AC3E}">
        <p14:creationId xmlns:p14="http://schemas.microsoft.com/office/powerpoint/2010/main" val="6976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Campuses with health and counseling centers will have at least some confidential resources as counseling and health centers are always confidential if, for no other reason, due to licensure requirements of staff in those offices. It is important for all University employees to be familiar with confidential resources.</a:t>
            </a:r>
          </a:p>
          <a:p>
            <a:endParaRPr lang="en-US" dirty="0"/>
          </a:p>
          <a:p>
            <a:r>
              <a:rPr lang="en-US" dirty="0"/>
              <a:t>If you are on a campus that does not require that you report information learned from a petition, you may be the only person who is able to remind students that there are confidential resources available to them.</a:t>
            </a:r>
          </a:p>
          <a:p>
            <a:endParaRPr lang="en-US" dirty="0"/>
          </a:p>
        </p:txBody>
      </p:sp>
      <p:sp>
        <p:nvSpPr>
          <p:cNvPr id="4" name="Slide Number Placeholder 3"/>
          <p:cNvSpPr>
            <a:spLocks noGrp="1"/>
          </p:cNvSpPr>
          <p:nvPr>
            <p:ph type="sldNum" sz="quarter" idx="5"/>
          </p:nvPr>
        </p:nvSpPr>
        <p:spPr/>
        <p:txBody>
          <a:bodyPr/>
          <a:lstStyle/>
          <a:p>
            <a:fld id="{BD2B9233-C8A0-47EC-9B32-5CDBC2FFD819}" type="slidenum">
              <a:rPr lang="en-US" smtClean="0"/>
              <a:t>24</a:t>
            </a:fld>
            <a:endParaRPr lang="en-US" dirty="0"/>
          </a:p>
        </p:txBody>
      </p:sp>
    </p:spTree>
    <p:extLst>
      <p:ext uri="{BB962C8B-B14F-4D97-AF65-F5344CB8AC3E}">
        <p14:creationId xmlns:p14="http://schemas.microsoft.com/office/powerpoint/2010/main" val="6782729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I am starting with our confidential employees because all campuses should have some confidential resources for students, even if only the Health and Counseling Centers at your respective institutions. These are places students can go and have a candid a conversation about what’s going on without concern that the folks with whom they are sharing information will need to disclose that information to the Title IX office or some other office that could eventually investigate the matter. Confidential employees who work in Health or Counseling Centers are going to be able to offer students a high degree of confidentiality because there are usually confidentiality conditions associated with their licensure. Students can trust that information shared in these types of offices won’t be shared. And, should a student be involved in litigation, doctor and counseling offices have the ability to try to resist subpoenas in ways that most university/college employees will not.</a:t>
            </a:r>
          </a:p>
          <a:p>
            <a:endParaRPr lang="en-US" sz="2800" dirty="0"/>
          </a:p>
          <a:p>
            <a:r>
              <a:rPr lang="en-US" sz="2800" dirty="0"/>
              <a:t>Many campuses now have at least one confidential resource because studies show that the ability to report confidentially allows students to retain agency in the process. Also, there are students who start out with a confidential report and then, as they begin to recover, elect to move forward with some other University process, whether formal or informal.</a:t>
            </a:r>
          </a:p>
          <a:p>
            <a:endParaRPr lang="en-US" sz="2800" dirty="0"/>
          </a:p>
          <a:p>
            <a:r>
              <a:rPr lang="en-US" sz="2800" dirty="0"/>
              <a:t>Find out from your institutions whether they contract with outside resources. For example, the UO also contracts with Sexual Assault Support Services, a local nonprofit to provide support services if a student chooses to not report to the University at all. This way, students are still receiving support.  </a:t>
            </a:r>
          </a:p>
          <a:p>
            <a:endParaRPr lang="en-US" sz="2800" dirty="0"/>
          </a:p>
          <a:p>
            <a:endParaRPr lang="en-US" baseline="0" dirty="0"/>
          </a:p>
        </p:txBody>
      </p:sp>
      <p:sp>
        <p:nvSpPr>
          <p:cNvPr id="4" name="Slide Number Placeholder 3"/>
          <p:cNvSpPr>
            <a:spLocks noGrp="1"/>
          </p:cNvSpPr>
          <p:nvPr>
            <p:ph type="sldNum" sz="quarter" idx="10"/>
          </p:nvPr>
        </p:nvSpPr>
        <p:spPr/>
        <p:txBody>
          <a:bodyPr/>
          <a:lstStyle/>
          <a:p>
            <a:fld id="{4819A0E8-E21E-0740-A7D3-B98CDA41DF75}" type="slidenum">
              <a:rPr lang="en-US" smtClean="0"/>
              <a:t>25</a:t>
            </a:fld>
            <a:endParaRPr lang="en-US" dirty="0"/>
          </a:p>
        </p:txBody>
      </p:sp>
    </p:spTree>
    <p:extLst>
      <p:ext uri="{BB962C8B-B14F-4D97-AF65-F5344CB8AC3E}">
        <p14:creationId xmlns:p14="http://schemas.microsoft.com/office/powerpoint/2010/main" val="16378323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I am starting with our confidential employees because all campuses should have some confidential resources for students, even if only the Health and Counseling Centers at your respective institutions. These are places students can go and have a candid a conversation about what’s going on without concern that the folks with whom they are sharing information will need to disclose that information to the Title IX office or some other office that could eventually investigate the matter. Confidential employees who work in Health or Counseling Centers are going to be able to offer students a high degree of confidentiality because there are usually confidentiality conditions associated with their licensure. Students can trust that information shared in these types of offices won’t be shared. And, should a student be involved in litigation, doctor and counseling offices have the ability to try to resist subpoenas in ways that most university/college employees will not.</a:t>
            </a:r>
          </a:p>
          <a:p>
            <a:endParaRPr lang="en-US" sz="2800" dirty="0"/>
          </a:p>
          <a:p>
            <a:r>
              <a:rPr lang="en-US" sz="2800" dirty="0"/>
              <a:t>Many campuses now have at least one confidential resource because studies show that the ability to report confidentially allows students to retain agency in the process. Also, there are students who start out with a confidential report and then, as they begin to recover, elect to move forward with some other University process, whether formal or informal.</a:t>
            </a:r>
          </a:p>
          <a:p>
            <a:endParaRPr lang="en-US" sz="2800" dirty="0"/>
          </a:p>
          <a:p>
            <a:r>
              <a:rPr lang="en-US" sz="2800" dirty="0"/>
              <a:t>Find out from your institutions whether they contract with outside resources. For example, the UO also contracts with Sexual Assault Support Services, a local nonprofit to provide support services if a student chooses to not report to the University at all. This way, students are still receiving support.  </a:t>
            </a:r>
          </a:p>
          <a:p>
            <a:endParaRPr lang="en-US" sz="2800" dirty="0"/>
          </a:p>
          <a:p>
            <a:endParaRPr lang="en-US" baseline="0" dirty="0"/>
          </a:p>
        </p:txBody>
      </p:sp>
      <p:sp>
        <p:nvSpPr>
          <p:cNvPr id="4" name="Slide Number Placeholder 3"/>
          <p:cNvSpPr>
            <a:spLocks noGrp="1"/>
          </p:cNvSpPr>
          <p:nvPr>
            <p:ph type="sldNum" sz="quarter" idx="10"/>
          </p:nvPr>
        </p:nvSpPr>
        <p:spPr/>
        <p:txBody>
          <a:bodyPr/>
          <a:lstStyle/>
          <a:p>
            <a:fld id="{4819A0E8-E21E-0740-A7D3-B98CDA41DF75}" type="slidenum">
              <a:rPr lang="en-US" smtClean="0"/>
              <a:t>27</a:t>
            </a:fld>
            <a:endParaRPr lang="en-US" dirty="0"/>
          </a:p>
        </p:txBody>
      </p:sp>
    </p:spTree>
    <p:extLst>
      <p:ext uri="{BB962C8B-B14F-4D97-AF65-F5344CB8AC3E}">
        <p14:creationId xmlns:p14="http://schemas.microsoft.com/office/powerpoint/2010/main" val="20118131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financial aid counselors at Oregon are student-directed employees, which means they are not required to share information they learn from students with the Title IX office. But they are required to provide students with support resources.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Regardless of your campus’ reporting policy, this is often going to be the most important role you can play: letting students know that there are resources available to help them, whether medical, counseling, or other kinds of support resources. </a:t>
            </a:r>
          </a:p>
          <a:p>
            <a:endParaRPr lang="en-US" dirty="0"/>
          </a:p>
        </p:txBody>
      </p:sp>
      <p:sp>
        <p:nvSpPr>
          <p:cNvPr id="4" name="Slide Number Placeholder 3"/>
          <p:cNvSpPr>
            <a:spLocks noGrp="1"/>
          </p:cNvSpPr>
          <p:nvPr>
            <p:ph type="sldNum" sz="quarter" idx="5"/>
          </p:nvPr>
        </p:nvSpPr>
        <p:spPr/>
        <p:txBody>
          <a:bodyPr/>
          <a:lstStyle/>
          <a:p>
            <a:fld id="{BD2B9233-C8A0-47EC-9B32-5CDBC2FFD819}" type="slidenum">
              <a:rPr lang="en-US" smtClean="0"/>
              <a:t>28</a:t>
            </a:fld>
            <a:endParaRPr lang="en-US" dirty="0"/>
          </a:p>
        </p:txBody>
      </p:sp>
    </p:spTree>
    <p:extLst>
      <p:ext uri="{BB962C8B-B14F-4D97-AF65-F5344CB8AC3E}">
        <p14:creationId xmlns:p14="http://schemas.microsoft.com/office/powerpoint/2010/main" val="14768707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819A0E8-E21E-0740-A7D3-B98CDA41DF75}" type="slidenum">
              <a:rPr lang="en-US" smtClean="0"/>
              <a:t>29</a:t>
            </a:fld>
            <a:endParaRPr lang="en-US" dirty="0"/>
          </a:p>
        </p:txBody>
      </p:sp>
    </p:spTree>
    <p:extLst>
      <p:ext uri="{BB962C8B-B14F-4D97-AF65-F5344CB8AC3E}">
        <p14:creationId xmlns:p14="http://schemas.microsoft.com/office/powerpoint/2010/main" val="3137115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dealing with student employees, important to note that if you are dealing with workplace harassment, you may not keep information they share with you confidential. This is because there are interrelated laws about responsibilities that supervisors have to report harassment of or by employees.</a:t>
            </a:r>
          </a:p>
        </p:txBody>
      </p:sp>
      <p:sp>
        <p:nvSpPr>
          <p:cNvPr id="4" name="Slide Number Placeholder 3"/>
          <p:cNvSpPr>
            <a:spLocks noGrp="1"/>
          </p:cNvSpPr>
          <p:nvPr>
            <p:ph type="sldNum" sz="quarter" idx="10"/>
          </p:nvPr>
        </p:nvSpPr>
        <p:spPr/>
        <p:txBody>
          <a:bodyPr/>
          <a:lstStyle/>
          <a:p>
            <a:fld id="{4819A0E8-E21E-0740-A7D3-B98CDA41DF75}" type="slidenum">
              <a:rPr lang="en-US">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24648857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19A0E8-E21E-0740-A7D3-B98CDA41DF75}" type="slidenum">
              <a:rPr lang="en-US">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3108837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Interpretation of the law has evolved such that it is now being interpreted to protect sex, gender, gender identity, and gender expression. </a:t>
            </a:r>
          </a:p>
          <a:p>
            <a:endParaRPr lang="en-US" dirty="0"/>
          </a:p>
          <a:p>
            <a:r>
              <a:rPr lang="en-US" dirty="0"/>
              <a:t>Because of the broad interpretative lens with which Title IX is viewed, it also protects against things like pregnancy discrimination.  So it is much, much broader than the need for colleges and universities to prevent and respond to sexual assault.</a:t>
            </a:r>
          </a:p>
          <a:p>
            <a:endParaRPr lang="en-US" dirty="0"/>
          </a:p>
          <a:p>
            <a:pPr marL="0" indent="0">
              <a:buNone/>
            </a:pPr>
            <a:r>
              <a:rPr lang="en-US" dirty="0"/>
              <a:t>The Office for Civil Rights (OCR) of the U.S. Department of Education is responsible for enforcing Title IX. It has issued a series of “Dear Colleague” letters that provide guidance to institutions, clarify prior guidance, or revise prior guidance. Think of OCR as the federal enforcement bureau for Title IX when schools don’t meet their obligations. Students can file complaints with OCR.  For you, this could mean that if a student discloses an incidence of sexual harassment, discrimination or violence to you, you may have a reporting obligation.  You may also have a reporting obligation if a disclosure is made a petition to drop a class for example, and you participate in the review of such petitions.  </a:t>
            </a:r>
          </a:p>
          <a:p>
            <a:pPr marL="0" indent="0">
              <a:buNone/>
            </a:pPr>
            <a:endParaRPr lang="en-US" dirty="0"/>
          </a:p>
          <a:p>
            <a:pPr marL="0" indent="0">
              <a:buNone/>
            </a:pPr>
            <a:r>
              <a:rPr lang="en-US" dirty="0"/>
              <a:t>OCR’s Title IX guidance also means that there is less variation in the interpretation of Title IX across federal circuits/groups of states than in some other areas of the law.  Because OCR’s guidance applies nationally as opposed to the different federal courts having the ability to decide for themselves, for example, that gender expression is not subject to protection in one circuit whereas it might be protected in another.</a:t>
            </a:r>
          </a:p>
          <a:p>
            <a:endParaRPr lang="en-US" dirty="0"/>
          </a:p>
        </p:txBody>
      </p:sp>
      <p:sp>
        <p:nvSpPr>
          <p:cNvPr id="4" name="Slide Number Placeholder 3"/>
          <p:cNvSpPr>
            <a:spLocks noGrp="1"/>
          </p:cNvSpPr>
          <p:nvPr>
            <p:ph type="sldNum" sz="quarter" idx="10"/>
          </p:nvPr>
        </p:nvSpPr>
        <p:spPr/>
        <p:txBody>
          <a:bodyPr/>
          <a:lstStyle/>
          <a:p>
            <a:fld id="{BD2B9233-C8A0-47EC-9B32-5CDBC2FFD819}" type="slidenum">
              <a:rPr lang="en-US" smtClean="0"/>
              <a:t>4</a:t>
            </a:fld>
            <a:endParaRPr lang="en-US" dirty="0"/>
          </a:p>
        </p:txBody>
      </p:sp>
    </p:spTree>
    <p:extLst>
      <p:ext uri="{BB962C8B-B14F-4D97-AF65-F5344CB8AC3E}">
        <p14:creationId xmlns:p14="http://schemas.microsoft.com/office/powerpoint/2010/main" val="19799938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dirty="0"/>
              <a:t>To recap the supervisor exception</a:t>
            </a:r>
          </a:p>
          <a:p>
            <a:pPr>
              <a:buFontTx/>
              <a:buNone/>
            </a:pPr>
            <a:endParaRPr lang="en-US" dirty="0"/>
          </a:p>
          <a:p>
            <a:pPr>
              <a:buFont typeface="Wingdings" panose="05000000000000000000" pitchFamily="2" charset="2"/>
              <a:buChar char="q"/>
            </a:pPr>
            <a:r>
              <a:rPr lang="en-US" dirty="0"/>
              <a:t> Are you a supervisor within the policy meaning?</a:t>
            </a:r>
          </a:p>
          <a:p>
            <a:pPr>
              <a:buFont typeface="Wingdings" panose="05000000000000000000" pitchFamily="2" charset="2"/>
              <a:buChar char="q"/>
            </a:pPr>
            <a:r>
              <a:rPr lang="en-US" dirty="0"/>
              <a:t> Is it a student you directly supervise? (affected or causing)</a:t>
            </a:r>
          </a:p>
          <a:p>
            <a:pPr>
              <a:buFont typeface="Wingdings" panose="05000000000000000000" pitchFamily="2" charset="2"/>
              <a:buChar char="q"/>
            </a:pPr>
            <a:r>
              <a:rPr lang="en-US" dirty="0"/>
              <a:t> Is it workplace harassment?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yes to all three, then UO employees must share that information with their supervisor and the Office of Civil Rights Compliance.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solidFill>
                  <a:prstClr val="black"/>
                </a:solidFill>
              </a:rPr>
              <a:t>Supervisors who directly witness any type of discrimination and harassment in the workplace are required to report.  This is an obligation that arises under Title VII, which is a federal law that protects employees from many forms of workplace harassment, including but not limited to, gender-based harassment and race-based harassment.  There is overlap with Title IX when it comes to Title IX but if you fulfill your Title IX reporting responsibility in the employment context, you will also fulfill your Title VII reporting responsibility.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4819A0E8-E21E-0740-A7D3-B98CDA41DF75}" type="slidenum">
              <a:rPr lang="en-US">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1751671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819A0E8-E21E-0740-A7D3-B98CDA41DF75}" type="slidenum">
              <a:rPr lang="en-US" smtClean="0"/>
              <a:t>33</a:t>
            </a:fld>
            <a:endParaRPr lang="en-US" dirty="0"/>
          </a:p>
        </p:txBody>
      </p:sp>
    </p:spTree>
    <p:extLst>
      <p:ext uri="{BB962C8B-B14F-4D97-AF65-F5344CB8AC3E}">
        <p14:creationId xmlns:p14="http://schemas.microsoft.com/office/powerpoint/2010/main" val="10505408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819A0E8-E21E-0740-A7D3-B98CDA41DF75}" type="slidenum">
              <a:rPr lang="en-US" smtClean="0"/>
              <a:t>34</a:t>
            </a:fld>
            <a:endParaRPr lang="en-US" dirty="0"/>
          </a:p>
        </p:txBody>
      </p:sp>
    </p:spTree>
    <p:extLst>
      <p:ext uri="{BB962C8B-B14F-4D97-AF65-F5344CB8AC3E}">
        <p14:creationId xmlns:p14="http://schemas.microsoft.com/office/powerpoint/2010/main" val="25953898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819A0E8-E21E-0740-A7D3-B98CDA41DF75}" type="slidenum">
              <a:rPr lang="en-US" smtClean="0"/>
              <a:t>35</a:t>
            </a:fld>
            <a:endParaRPr lang="en-US" dirty="0"/>
          </a:p>
        </p:txBody>
      </p:sp>
    </p:spTree>
    <p:extLst>
      <p:ext uri="{BB962C8B-B14F-4D97-AF65-F5344CB8AC3E}">
        <p14:creationId xmlns:p14="http://schemas.microsoft.com/office/powerpoint/2010/main" val="14423255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36</a:t>
            </a:fld>
            <a:endParaRPr lang="en-US" dirty="0"/>
          </a:p>
        </p:txBody>
      </p:sp>
    </p:spTree>
    <p:extLst>
      <p:ext uri="{BB962C8B-B14F-4D97-AF65-F5344CB8AC3E}">
        <p14:creationId xmlns:p14="http://schemas.microsoft.com/office/powerpoint/2010/main" val="25664237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Care</a:t>
            </a:r>
            <a:r>
              <a:rPr lang="en-US" sz="1200" dirty="0"/>
              <a:t>:  Be sure to use non-judgmental language.  People who report sexual assault often blame themselves for what happened.  Convey support: “I’m sorry for what you experienced” or “I’m sorry for how you are feeling”. Listen.  Do not investigate.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Connect/Consult</a:t>
            </a:r>
            <a:r>
              <a:rPr lang="en-US" sz="1200" dirty="0"/>
              <a:t>: Share resources available to the student/employee.  Ask them if they would like to be connected with confidential staff connect them to resources on campus with a greater ability to maintain their confidence.  Show them the safe.uoregon.edu website on your computer. Call the SAFE Hotline or Crisis Intervention from your office. Have a Crisis Advocate walk over to your office.  Call the Title IX Coordinator or OAAEO for a “hypothetical” conversation.  Let students know that they are not required to participate in any process they do not want to and that they have the option of seeking services and then deciding they don’t want any further assistance.  They are not required to do anything they don’t want to do.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Address concerns about retaliation and let students know that they are protected in reporting and from retaliation.  That the University will take action should an accused student or that person’s friend group engage in retaliatory behavior.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Closing: </a:t>
            </a:r>
            <a:r>
              <a:rPr lang="en-US" sz="1200" b="0" dirty="0"/>
              <a:t>At the end of the conversation, let the student know that the student can contact you again in case the student has further questions, identifies other needs for resources or assistance, or decide to report the incident.  Ask them if they would like for you to follow up with an email, and if so, what a safe email would be for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37</a:t>
            </a:fld>
            <a:endParaRPr lang="en-US" dirty="0"/>
          </a:p>
        </p:txBody>
      </p:sp>
    </p:spTree>
    <p:extLst>
      <p:ext uri="{BB962C8B-B14F-4D97-AF65-F5344CB8AC3E}">
        <p14:creationId xmlns:p14="http://schemas.microsoft.com/office/powerpoint/2010/main" val="18653510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38</a:t>
            </a:fld>
            <a:endParaRPr lang="en-US" dirty="0"/>
          </a:p>
        </p:txBody>
      </p:sp>
    </p:spTree>
    <p:extLst>
      <p:ext uri="{BB962C8B-B14F-4D97-AF65-F5344CB8AC3E}">
        <p14:creationId xmlns:p14="http://schemas.microsoft.com/office/powerpoint/2010/main" val="15737141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One key difference: at many institutions, accused students may not be able to withdraw from school or order transcripts during the pendency of a case. If so, don’t penalize a respondent for late withdrawal.</a:t>
            </a:r>
            <a:endParaRPr lang="en-US"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39</a:t>
            </a:fld>
            <a:endParaRPr lang="en-US" dirty="0"/>
          </a:p>
        </p:txBody>
      </p:sp>
    </p:spTree>
    <p:extLst>
      <p:ext uri="{BB962C8B-B14F-4D97-AF65-F5344CB8AC3E}">
        <p14:creationId xmlns:p14="http://schemas.microsoft.com/office/powerpoint/2010/main" val="31557304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May be wondering about impact of potential changes to Title IX policies under the current administration. May be aware substantial response nationwide to proposed changes. No changes have been made yet. What you do need to know is that regardless of potential changes: sexual harassment will always be prohibited, schools are required to have a process for addressing it when it occurs and schools are required to undertake prevention efforts.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t>If some of the proposed changes go through, there will likely be fewer cases that go through a school’s official process. This means that it will be even more important to have policies that are supportive of students who file complaints, for employees in your shoes to know the appropriate offices on campus where students can seek support, and for you to know folks in those offices so that you are in the position to make appropriate referrals. </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40</a:t>
            </a:fld>
            <a:endParaRPr lang="en-US" dirty="0"/>
          </a:p>
        </p:txBody>
      </p:sp>
    </p:spTree>
    <p:extLst>
      <p:ext uri="{BB962C8B-B14F-4D97-AF65-F5344CB8AC3E}">
        <p14:creationId xmlns:p14="http://schemas.microsoft.com/office/powerpoint/2010/main" val="39262800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41</a:t>
            </a:fld>
            <a:endParaRPr lang="en-US" dirty="0"/>
          </a:p>
        </p:txBody>
      </p:sp>
    </p:spTree>
    <p:extLst>
      <p:ext uri="{BB962C8B-B14F-4D97-AF65-F5344CB8AC3E}">
        <p14:creationId xmlns:p14="http://schemas.microsoft.com/office/powerpoint/2010/main" val="2912463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Jeanne Clery Disclosure of Campus Security Policy and Campus Crime Statistics Act (Clery Act, 20 U.S.C. 1092) was originally enacted as Title II of the Student Right-to-Know and Campus Security Act of 1990 (P.L. 101-542); it was signed into federal law as an amendment to the Higher Education Act of 1965.  It is named for Jeanne Clery, an 18-year-old university student named, who was raped and murdered in her dorm room in 1986. </a:t>
            </a:r>
          </a:p>
          <a:p>
            <a:endParaRPr lang="en-US" dirty="0"/>
          </a:p>
          <a:p>
            <a:r>
              <a:rPr lang="en-US" dirty="0"/>
              <a:t>The fact that students receive federal financial aid means that your institution is required to annually report statistical information related to campus crimes in its Annual Security Report (some might refer to it is as the Clery Report).</a:t>
            </a:r>
          </a:p>
          <a:p>
            <a:endParaRPr lang="en-US" dirty="0"/>
          </a:p>
          <a:p>
            <a:r>
              <a:rPr lang="en-US" dirty="0"/>
              <a:t>Under the Clery Act, colleges and campuses are required to report the following broad categories of crimes:</a:t>
            </a:r>
          </a:p>
          <a:p>
            <a:endParaRPr lang="en-US" dirty="0"/>
          </a:p>
          <a:p>
            <a:r>
              <a:rPr lang="en-US" sz="1200" b="0" i="0" u="none" strike="noStrike" kern="1200" dirty="0">
                <a:solidFill>
                  <a:schemeClr val="tx1"/>
                </a:solidFill>
                <a:effectLst/>
                <a:latin typeface="+mn-lt"/>
                <a:ea typeface="+mn-ea"/>
                <a:cs typeface="+mn-cs"/>
              </a:rPr>
              <a:t>A Campus Security Authority (CSA) is an individual, who by virtue of their university responsibilities and under the </a:t>
            </a:r>
            <a:r>
              <a:rPr lang="en-US" sz="1200" b="1" i="0" u="none" strike="noStrike" kern="1200" dirty="0">
                <a:solidFill>
                  <a:schemeClr val="tx1"/>
                </a:solidFill>
                <a:effectLst/>
                <a:latin typeface="+mn-lt"/>
                <a:ea typeface="+mn-ea"/>
                <a:cs typeface="+mn-cs"/>
              </a:rPr>
              <a:t>Clery</a:t>
            </a:r>
            <a:r>
              <a:rPr lang="en-US" sz="1200" b="0" i="0" u="none" strike="noStrike" kern="1200" dirty="0">
                <a:solidFill>
                  <a:schemeClr val="tx1"/>
                </a:solidFill>
                <a:effectLst/>
                <a:latin typeface="+mn-lt"/>
                <a:ea typeface="+mn-ea"/>
                <a:cs typeface="+mn-cs"/>
              </a:rPr>
              <a:t> Act, is designated to receive and report criminal incidents to the Department of Public Safety so that they may be included and published in the university's Annual Security Report.  People like Deans, members of a police department or security department, perhaps department directors.  Most people on a campus will not be CSA (faculty generally are not, nor are most staff members).  </a:t>
            </a:r>
            <a:endParaRPr lang="en-US" dirty="0"/>
          </a:p>
          <a:p>
            <a:endParaRPr lang="en-US" dirty="0"/>
          </a:p>
          <a:p>
            <a:r>
              <a:rPr lang="en-US" dirty="0"/>
              <a:t>included in crime reporting to cover residence halls, non- campus buildings not geographically contiguous to the campus owned or operated by the IHE, and public property immediately adjacent to a facility that is owned or operated by the institution for educational purposes. It also required IHEs with a security or police department to maintain a public crime log. In addition, the amendments required IHEs to report their crime data to the U.S. Department of Education (ED) annually, to disclose these data along with required policy statements in their Annual Security Reports (ASRs) to current students and employees, and to provide such data to prospective students and employees upon request</a:t>
            </a:r>
          </a:p>
          <a:p>
            <a:endParaRPr lang="en-US" dirty="0"/>
          </a:p>
          <a:p>
            <a:r>
              <a:rPr lang="en-US" dirty="0"/>
              <a:t>IHEs to provide information on the location of the state’s public sex offender registry (an amendment ensured that such disclosure would be interpreted as violating FERPA)</a:t>
            </a:r>
          </a:p>
          <a:p>
            <a:endParaRPr lang="en-US" dirty="0"/>
          </a:p>
          <a:p>
            <a:r>
              <a:rPr lang="en-US" sz="1200" dirty="0">
                <a:effectLst/>
                <a:latin typeface="TimesNewRoman"/>
              </a:rPr>
              <a:t>IHEs develop and distribute immediate campus emergency response and evacuation procedures. The HEOA also required IHEs to report bias-related hate crimes in four new categories: larceny, simple assault, intimidation, and destruction/damage/vandalism of property. </a:t>
            </a:r>
          </a:p>
          <a:p>
            <a:endParaRPr lang="en-US" sz="1200" dirty="0">
              <a:effectLst/>
              <a:latin typeface="TimesNewRoman"/>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D2B9233-C8A0-47EC-9B32-5CDBC2FFD819}" type="slidenum">
              <a:rPr lang="en-US" smtClean="0"/>
              <a:t>5</a:t>
            </a:fld>
            <a:endParaRPr lang="en-US" dirty="0"/>
          </a:p>
        </p:txBody>
      </p:sp>
    </p:spTree>
    <p:extLst>
      <p:ext uri="{BB962C8B-B14F-4D97-AF65-F5344CB8AC3E}">
        <p14:creationId xmlns:p14="http://schemas.microsoft.com/office/powerpoint/2010/main" val="8207017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549B41-AF4D-4D1A-B0E0-6CD5C3A249C9}" type="slidenum">
              <a:rPr lang="en-US" smtClean="0"/>
              <a:t>42</a:t>
            </a:fld>
            <a:endParaRPr lang="en-US" dirty="0"/>
          </a:p>
        </p:txBody>
      </p:sp>
    </p:spTree>
    <p:extLst>
      <p:ext uri="{BB962C8B-B14F-4D97-AF65-F5344CB8AC3E}">
        <p14:creationId xmlns:p14="http://schemas.microsoft.com/office/powerpoint/2010/main" val="1164454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VAWA was amended/reauthorized in 2000, 2005, and 2013. The 2013 reauthorization extended protections for members of the LGBTQIA community, for immigrants who are victims of domestic violence, and granted tribal authorities the right to prosecute those who commit domestic violence offenses on tribal land even if they are not members of any tribe.</a:t>
            </a:r>
          </a:p>
          <a:p>
            <a:endParaRPr lang="en-US" dirty="0"/>
          </a:p>
          <a:p>
            <a:r>
              <a:rPr lang="en-US" dirty="0"/>
              <a:t>Although VAWA is a federal law, it imposes requirements that impact states, including requirements that college and university campuses take affirmative steps to engage in preventive efforts with regard to stalking, domestic violence and rape.  It also requires stakeholders in all states to work together to provide services to victims of domestic violence. Funding is available under the law and billions of dollars have been provided to states, programs, and non-profits engaged in this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the SaVE Act, domestic violence, dating violence, and stalking are categories that, if the incident was reported to a campus security authority or local police agency, must be reported under Clery. I’ll talk about Clery in a few minutes. Parsed for clarity, the offenses at issue are defined as follows: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“Domestic violence” includes asserted violent misdemeanor and felony offenses committed by the victim's current or former spouse, current or former cohabitant, person similarly situated under domestic or family violence law, or anyone else protected under domestic or family violence law.</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“Dating violence” means violence by a person who has been in a romantic or intimate relationship with the victim. Whether there was such a relationship will be gauged by its length, type, and frequency of interaction.</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“Stalking” means a course of conduct directed at a specific person that would cause a reasonable person to fear for her, his, or others' safety, or to suffer substantial emotional distress.</a:t>
            </a:r>
          </a:p>
        </p:txBody>
      </p:sp>
      <p:sp>
        <p:nvSpPr>
          <p:cNvPr id="4" name="Slide Number Placeholder 3"/>
          <p:cNvSpPr>
            <a:spLocks noGrp="1"/>
          </p:cNvSpPr>
          <p:nvPr>
            <p:ph type="sldNum" sz="quarter" idx="10"/>
          </p:nvPr>
        </p:nvSpPr>
        <p:spPr/>
        <p:txBody>
          <a:bodyPr/>
          <a:lstStyle/>
          <a:p>
            <a:fld id="{BD2B9233-C8A0-47EC-9B32-5CDBC2FFD819}" type="slidenum">
              <a:rPr lang="en-US" smtClean="0"/>
              <a:t>6</a:t>
            </a:fld>
            <a:endParaRPr lang="en-US" dirty="0"/>
          </a:p>
        </p:txBody>
      </p:sp>
    </p:spTree>
    <p:extLst>
      <p:ext uri="{BB962C8B-B14F-4D97-AF65-F5344CB8AC3E}">
        <p14:creationId xmlns:p14="http://schemas.microsoft.com/office/powerpoint/2010/main" val="1223623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When child abuse reporting laws were first passed, there was a focus on physical abuse. However, over time, the term “abuse” has been broadened to include not only physical abuse but emotional abuse and sexual abuse.  Significantly, while the law resulted in the creation of CPS offices as we know them, and as a result, in the reporting of child abuse allegations (including many false allegations), the law did not include a mandate that individuals report abuse or a penalty for failing to report abuse. </a:t>
            </a:r>
            <a:r>
              <a:rPr lang="en-US" dirty="0"/>
              <a:t>Various other laws aimed at protecting and assisting victims of abuse have been passed since then, including the </a:t>
            </a:r>
            <a:r>
              <a:rPr lang="en-US" i="1" dirty="0"/>
              <a:t>Victims of Child Abuse Act</a:t>
            </a:r>
            <a:r>
              <a:rPr lang="en-US" dirty="0"/>
              <a:t>; however, it was not until the passage of the </a:t>
            </a:r>
            <a:r>
              <a:rPr lang="en-US" i="1" dirty="0"/>
              <a:t>Protecting Young Victims from Sexual Abuse and Safe Sport Authorization Act </a:t>
            </a:r>
            <a:r>
              <a:rPr lang="en-US" dirty="0"/>
              <a:t>in January 2018 that a mandatory reporting requirement was imposed for the first time under federal law.</a:t>
            </a:r>
            <a:endParaRPr lang="en-US" sz="1200" b="0" i="0" u="none" strike="noStrike" kern="1200" dirty="0">
              <a:solidFill>
                <a:schemeClr val="tx1"/>
              </a:solidFill>
              <a:effectLst/>
              <a:latin typeface="+mn-lt"/>
              <a:ea typeface="+mn-ea"/>
              <a:cs typeface="+mn-cs"/>
            </a:endParaRPr>
          </a:p>
          <a:p>
            <a:endParaRPr lang="en-US" dirty="0"/>
          </a:p>
          <a:p>
            <a:r>
              <a:rPr lang="en-US" sz="1200" b="0" i="0" u="none" strike="noStrike" kern="1200" dirty="0">
                <a:solidFill>
                  <a:schemeClr val="tx1"/>
                </a:solidFill>
                <a:effectLst/>
                <a:latin typeface="+mn-lt"/>
                <a:ea typeface="+mn-ea"/>
                <a:cs typeface="+mn-cs"/>
              </a:rPr>
              <a:t>It applies to those affiliated with U.S. Olympic sports and other amateur sports organizations, including college athletics.  Under the new law, anyone affiliated with those organizations must report sexual abuse to local and federal law enforcement or social service agencies within 24 hours, else face being charged with a federal crime.</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Some states, including Oregon, also have laws similar to Title IX.  </a:t>
            </a:r>
          </a:p>
        </p:txBody>
      </p:sp>
      <p:sp>
        <p:nvSpPr>
          <p:cNvPr id="4" name="Slide Number Placeholder 3"/>
          <p:cNvSpPr>
            <a:spLocks noGrp="1"/>
          </p:cNvSpPr>
          <p:nvPr>
            <p:ph type="sldNum" sz="quarter" idx="10"/>
          </p:nvPr>
        </p:nvSpPr>
        <p:spPr/>
        <p:txBody>
          <a:bodyPr/>
          <a:lstStyle/>
          <a:p>
            <a:fld id="{BD2B9233-C8A0-47EC-9B32-5CDBC2FFD819}" type="slidenum">
              <a:rPr lang="en-US" smtClean="0"/>
              <a:t>7</a:t>
            </a:fld>
            <a:endParaRPr lang="en-US" dirty="0"/>
          </a:p>
        </p:txBody>
      </p:sp>
    </p:spTree>
    <p:extLst>
      <p:ext uri="{BB962C8B-B14F-4D97-AF65-F5344CB8AC3E}">
        <p14:creationId xmlns:p14="http://schemas.microsoft.com/office/powerpoint/2010/main" val="2731455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8</a:t>
            </a:fld>
            <a:endParaRPr lang="en-US" dirty="0"/>
          </a:p>
        </p:txBody>
      </p:sp>
    </p:spTree>
    <p:extLst>
      <p:ext uri="{BB962C8B-B14F-4D97-AF65-F5344CB8AC3E}">
        <p14:creationId xmlns:p14="http://schemas.microsoft.com/office/powerpoint/2010/main" val="653624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may be instances where someone over the age of 18 is legally considered a child in your state.  Oftentimes when that is the case, the state has a responsibility for that person, such as a person who may be held in a mental health facility.</a:t>
            </a:r>
          </a:p>
          <a:p>
            <a:endParaRPr lang="en-US" dirty="0">
              <a:latin typeface="Charter Roman" panose="020405030505060202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harter Roman" panose="02040503050506020203" pitchFamily="18" charset="0"/>
              </a:rPr>
              <a:t>The Texas mandatory reporting law requires anyone with knowledge of suspected child abuse or neglect to report it to the appropriate authorities.  That includes all university and college employees, as well as people who might otherwise have a legal privilege that would typically prevent disclosure, including attorneys, clergy members and health care professionals. All employees of all colleges and universities in Texas are mandatory reporters.  (</a:t>
            </a:r>
            <a:r>
              <a:rPr lang="en-US" dirty="0"/>
              <a:t>The state CPS in Texas is referred to as the Department of Family and Protective Services.)</a:t>
            </a:r>
            <a:endParaRPr lang="en-US" dirty="0">
              <a:latin typeface="Charter Roman" panose="020405030505060202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Charter Roman" panose="020405030505060202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harter Roman" panose="02040503050506020203" pitchFamily="18" charset="0"/>
              </a:rPr>
              <a:t>By way of contract, the general public is encouraged to report child abuse in Oregon. All college and university employees are required by state statute to report child abuse.  But Oregon does make exceptions for legally protected privileges, such as for attorneys and clergy.</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D2B9233-C8A0-47EC-9B32-5CDBC2FFD819}" type="slidenum">
              <a:rPr lang="en-US" smtClean="0"/>
              <a:t>9</a:t>
            </a:fld>
            <a:endParaRPr lang="en-US" dirty="0"/>
          </a:p>
        </p:txBody>
      </p:sp>
    </p:spTree>
    <p:extLst>
      <p:ext uri="{BB962C8B-B14F-4D97-AF65-F5344CB8AC3E}">
        <p14:creationId xmlns:p14="http://schemas.microsoft.com/office/powerpoint/2010/main" val="484601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012730-58E6-4C35-BE3F-3DCD772E2DD2}" type="slidenum">
              <a:rPr lang="en-US" smtClean="0"/>
              <a:pPr/>
              <a:t>10</a:t>
            </a:fld>
            <a:endParaRPr lang="en-US" dirty="0"/>
          </a:p>
        </p:txBody>
      </p:sp>
    </p:spTree>
    <p:extLst>
      <p:ext uri="{BB962C8B-B14F-4D97-AF65-F5344CB8AC3E}">
        <p14:creationId xmlns:p14="http://schemas.microsoft.com/office/powerpoint/2010/main" val="9134446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9BD2555F-21EE-43A9-A97D-1349EF8E40DD}" type="datetimeFigureOut">
              <a:rPr lang="en-US" smtClean="0"/>
              <a:t>4/21/19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7C7AF-B904-41DC-B3F1-4592230D1BF3}" type="slidenum">
              <a:rPr lang="en-US" smtClean="0"/>
              <a:t>‹#›</a:t>
            </a:fld>
            <a:endParaRPr lang="en-US" dirty="0"/>
          </a:p>
        </p:txBody>
      </p:sp>
      <p:pic>
        <p:nvPicPr>
          <p:cNvPr id="7" name="Picture 6" descr="slatebackground.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714" y="-145214"/>
            <a:ext cx="9419018" cy="7138257"/>
          </a:xfrm>
          <a:prstGeom prst="rect">
            <a:avLst/>
          </a:prstGeom>
        </p:spPr>
      </p:pic>
      <p:pic>
        <p:nvPicPr>
          <p:cNvPr id="8" name="Content Placeholder 5" descr="mixed-color-bar.eps"/>
          <p:cNvPicPr>
            <a:picLocks noChangeAspect="1"/>
          </p:cNvPicPr>
          <p:nvPr userDrawn="1"/>
        </p:nvPicPr>
        <p:blipFill>
          <a:blip r:embed="rId3">
            <a:extLst>
              <a:ext uri="{28A0092B-C50C-407E-A947-70E740481C1C}">
                <a14:useLocalDpi xmlns:a14="http://schemas.microsoft.com/office/drawing/2010/main" val="0"/>
              </a:ext>
            </a:extLst>
          </a:blip>
          <a:srcRect t="-1382956" b="-1382956"/>
          <a:stretch>
            <a:fillRect/>
          </a:stretch>
        </p:blipFill>
        <p:spPr>
          <a:xfrm rot="16200000">
            <a:off x="-3402595" y="-106780"/>
            <a:ext cx="7036845" cy="7162800"/>
          </a:xfrm>
          <a:prstGeom prst="rect">
            <a:avLst/>
          </a:prstGeom>
        </p:spPr>
      </p:pic>
      <p:pic>
        <p:nvPicPr>
          <p:cNvPr id="9" name="Picture 8" descr="StdntLife-107-WHT.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92682" y="757222"/>
            <a:ext cx="4919623" cy="527102"/>
          </a:xfrm>
          <a:prstGeom prst="rect">
            <a:avLst/>
          </a:prstGeom>
        </p:spPr>
      </p:pic>
    </p:spTree>
    <p:extLst>
      <p:ext uri="{BB962C8B-B14F-4D97-AF65-F5344CB8AC3E}">
        <p14:creationId xmlns:p14="http://schemas.microsoft.com/office/powerpoint/2010/main" val="1614802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D2555F-21EE-43A9-A97D-1349EF8E40DD}" type="datetimeFigureOut">
              <a:rPr lang="en-US" smtClean="0"/>
              <a:t>4/21/19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182122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D2555F-21EE-43A9-A97D-1349EF8E40DD}" type="datetimeFigureOut">
              <a:rPr lang="en-US" smtClean="0"/>
              <a:t>4/21/19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8492958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Content Placeholder 5" descr="mixed-color-bar.eps"/>
          <p:cNvPicPr>
            <a:picLocks noChangeAspect="1"/>
          </p:cNvPicPr>
          <p:nvPr userDrawn="1"/>
        </p:nvPicPr>
        <p:blipFill>
          <a:blip r:embed="rId2">
            <a:extLst>
              <a:ext uri="{28A0092B-C50C-407E-A947-70E740481C1C}">
                <a14:useLocalDpi xmlns:a14="http://schemas.microsoft.com/office/drawing/2010/main" val="0"/>
              </a:ext>
            </a:extLst>
          </a:blip>
          <a:srcRect t="-1382956" b="-1382956"/>
          <a:stretch>
            <a:fillRect/>
          </a:stretch>
        </p:blipFill>
        <p:spPr>
          <a:xfrm>
            <a:off x="-47625" y="-3104444"/>
            <a:ext cx="9255125" cy="6408208"/>
          </a:xfrm>
          <a:prstGeom prst="rect">
            <a:avLst/>
          </a:prstGeom>
        </p:spPr>
      </p:pic>
      <p:pic>
        <p:nvPicPr>
          <p:cNvPr id="4" name="Picture 3" descr="StdntLife-BAR-3435-107-4C_O.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92125"/>
            <a:ext cx="766703" cy="646617"/>
          </a:xfrm>
          <a:prstGeom prst="rect">
            <a:avLst/>
          </a:prstGeom>
        </p:spPr>
      </p:pic>
      <p:pic>
        <p:nvPicPr>
          <p:cNvPr id="5" name="Picture 4" descr="StdntLife-BAR-3435-107-4C_partialbar.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03456" y="6254414"/>
            <a:ext cx="2284338" cy="647383"/>
          </a:xfrm>
          <a:prstGeom prst="rect">
            <a:avLst/>
          </a:prstGeom>
        </p:spPr>
      </p:pic>
      <p:sp>
        <p:nvSpPr>
          <p:cNvPr id="6" name="Title 1"/>
          <p:cNvSpPr>
            <a:spLocks noGrp="1"/>
          </p:cNvSpPr>
          <p:nvPr>
            <p:ph type="title" hasCustomPrompt="1"/>
          </p:nvPr>
        </p:nvSpPr>
        <p:spPr>
          <a:xfrm>
            <a:off x="1270051" y="492125"/>
            <a:ext cx="7416748" cy="889000"/>
          </a:xfrm>
        </p:spPr>
        <p:txBody>
          <a:bodyPr>
            <a:normAutofit/>
          </a:bodyPr>
          <a:lstStyle>
            <a:lvl1pPr algn="l">
              <a:defRPr sz="3600" baseline="0">
                <a:latin typeface="+mj-lt"/>
                <a:cs typeface="Glegoo"/>
              </a:defRPr>
            </a:lvl1pPr>
          </a:lstStyle>
          <a:p>
            <a:r>
              <a:rPr lang="en-US" dirty="0"/>
              <a:t>Place title here (32-48 </a:t>
            </a:r>
            <a:r>
              <a:rPr lang="en-US" dirty="0" err="1"/>
              <a:t>pt</a:t>
            </a:r>
            <a:r>
              <a:rPr lang="en-US" dirty="0"/>
              <a:t>)</a:t>
            </a:r>
          </a:p>
        </p:txBody>
      </p:sp>
      <p:sp>
        <p:nvSpPr>
          <p:cNvPr id="9" name="Content Placeholder 2"/>
          <p:cNvSpPr>
            <a:spLocks noGrp="1"/>
          </p:cNvSpPr>
          <p:nvPr>
            <p:ph idx="1" hasCustomPrompt="1"/>
          </p:nvPr>
        </p:nvSpPr>
        <p:spPr>
          <a:xfrm>
            <a:off x="1270051" y="1600200"/>
            <a:ext cx="7416749" cy="4157133"/>
          </a:xfrm>
        </p:spPr>
        <p:txBody>
          <a:bodyPr>
            <a:normAutofit/>
          </a:bodyPr>
          <a:lstStyle>
            <a:lvl1pPr marL="0" indent="0">
              <a:buNone/>
              <a:defRPr sz="2400" baseline="0"/>
            </a:lvl1pPr>
          </a:lstStyle>
          <a:p>
            <a:pPr lvl="0"/>
            <a:r>
              <a:rPr lang="en-US" dirty="0"/>
              <a:t>Place text here. Limit to small amount to increase visibility. Do not change font or color. DO NOT OVERLAP TEXT ON TEMPLATE GRAPHICS. Click arrow next to “New Slide” for more templates.</a:t>
            </a:r>
          </a:p>
        </p:txBody>
      </p:sp>
    </p:spTree>
    <p:extLst>
      <p:ext uri="{BB962C8B-B14F-4D97-AF65-F5344CB8AC3E}">
        <p14:creationId xmlns:p14="http://schemas.microsoft.com/office/powerpoint/2010/main" val="3718182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8" name="Content Placeholder 5" descr="mixed-color-bar.eps"/>
          <p:cNvPicPr>
            <a:picLocks noChangeAspect="1"/>
          </p:cNvPicPr>
          <p:nvPr userDrawn="1"/>
        </p:nvPicPr>
        <p:blipFill>
          <a:blip r:embed="rId2">
            <a:extLst>
              <a:ext uri="{28A0092B-C50C-407E-A947-70E740481C1C}">
                <a14:useLocalDpi xmlns:a14="http://schemas.microsoft.com/office/drawing/2010/main" val="0"/>
              </a:ext>
            </a:extLst>
          </a:blip>
          <a:srcRect t="-1382956" b="-1382956"/>
          <a:stretch>
            <a:fillRect/>
          </a:stretch>
        </p:blipFill>
        <p:spPr>
          <a:xfrm>
            <a:off x="-47625" y="-3104444"/>
            <a:ext cx="9255125" cy="6408208"/>
          </a:xfrm>
          <a:prstGeom prst="rect">
            <a:avLst/>
          </a:prstGeom>
        </p:spPr>
      </p:pic>
      <p:sp>
        <p:nvSpPr>
          <p:cNvPr id="3" name="Picture Placeholder 2"/>
          <p:cNvSpPr>
            <a:spLocks noGrp="1"/>
          </p:cNvSpPr>
          <p:nvPr>
            <p:ph type="pic" idx="1" hasCustomPrompt="1"/>
          </p:nvPr>
        </p:nvSpPr>
        <p:spPr>
          <a:xfrm>
            <a:off x="1792288" y="612775"/>
            <a:ext cx="5486400" cy="4114800"/>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dirty="0"/>
              <a:t>Place photo(s) here. Please make sure photos are not pixelated, you have the rights to use them, and they do not overlap text or graphics. Click arrow next to “New Slide” for more templates.</a:t>
            </a:r>
          </a:p>
          <a:p>
            <a:endParaRPr lang="en-US" dirty="0"/>
          </a:p>
        </p:txBody>
      </p:sp>
      <p:sp>
        <p:nvSpPr>
          <p:cNvPr id="4" name="Text Placeholder 3"/>
          <p:cNvSpPr>
            <a:spLocks noGrp="1"/>
          </p:cNvSpPr>
          <p:nvPr>
            <p:ph type="body" sz="half" idx="2" hasCustomPrompt="1"/>
          </p:nvPr>
        </p:nvSpPr>
        <p:spPr>
          <a:xfrm>
            <a:off x="1792288" y="4831115"/>
            <a:ext cx="5486400" cy="389996"/>
          </a:xfrm>
        </p:spPr>
        <p:txBody>
          <a:bodyPr>
            <a:noAutofit/>
          </a:bodyPr>
          <a:lstStyle>
            <a:lvl1pPr marL="0" indent="0">
              <a:buNone/>
              <a:defRPr sz="20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Place caption here (if you want)</a:t>
            </a:r>
          </a:p>
        </p:txBody>
      </p:sp>
      <p:pic>
        <p:nvPicPr>
          <p:cNvPr id="11" name="Picture 10" descr="StdntLife-BAR-3435-107-4C_O.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492125"/>
            <a:ext cx="766703" cy="646617"/>
          </a:xfrm>
          <a:prstGeom prst="rect">
            <a:avLst/>
          </a:prstGeom>
        </p:spPr>
      </p:pic>
      <p:pic>
        <p:nvPicPr>
          <p:cNvPr id="12" name="Picture 11" descr="StdntLife-BAR-3435-107-4C_partialbar.eps"/>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03456" y="6254414"/>
            <a:ext cx="2284338" cy="647383"/>
          </a:xfrm>
          <a:prstGeom prst="rect">
            <a:avLst/>
          </a:prstGeom>
        </p:spPr>
      </p:pic>
    </p:spTree>
    <p:extLst>
      <p:ext uri="{BB962C8B-B14F-4D97-AF65-F5344CB8AC3E}">
        <p14:creationId xmlns:p14="http://schemas.microsoft.com/office/powerpoint/2010/main" val="309546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D2555F-21EE-43A9-A97D-1349EF8E40DD}" type="datetimeFigureOut">
              <a:rPr lang="en-US" smtClean="0"/>
              <a:t>4/21/19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7C7AF-B904-41DC-B3F1-4592230D1BF3}" type="slidenum">
              <a:rPr lang="en-US" smtClean="0"/>
              <a:t>‹#›</a:t>
            </a:fld>
            <a:endParaRPr lang="en-US" dirty="0"/>
          </a:p>
        </p:txBody>
      </p:sp>
      <p:pic>
        <p:nvPicPr>
          <p:cNvPr id="7" name="Picture 6" descr="StdntLife-BAR-3435-107-4C_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92125"/>
            <a:ext cx="766703" cy="646617"/>
          </a:xfrm>
          <a:prstGeom prst="rect">
            <a:avLst/>
          </a:prstGeom>
        </p:spPr>
      </p:pic>
      <p:pic>
        <p:nvPicPr>
          <p:cNvPr id="8" name="Picture 7" descr="StdntLife-BAR-3435-107-4C_partialbar.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903456" y="6254414"/>
            <a:ext cx="2284338" cy="647383"/>
          </a:xfrm>
          <a:prstGeom prst="rect">
            <a:avLst/>
          </a:prstGeom>
        </p:spPr>
      </p:pic>
      <p:pic>
        <p:nvPicPr>
          <p:cNvPr id="9" name="Content Placeholder 5" descr="mixed-color-bar.eps"/>
          <p:cNvPicPr>
            <a:picLocks noChangeAspect="1"/>
          </p:cNvPicPr>
          <p:nvPr userDrawn="1"/>
        </p:nvPicPr>
        <p:blipFill>
          <a:blip r:embed="rId4">
            <a:extLst>
              <a:ext uri="{28A0092B-C50C-407E-A947-70E740481C1C}">
                <a14:useLocalDpi xmlns:a14="http://schemas.microsoft.com/office/drawing/2010/main" val="0"/>
              </a:ext>
            </a:extLst>
          </a:blip>
          <a:srcRect t="-1382956" b="-1382956"/>
          <a:stretch>
            <a:fillRect/>
          </a:stretch>
        </p:blipFill>
        <p:spPr>
          <a:xfrm>
            <a:off x="-47625" y="-3104444"/>
            <a:ext cx="9255125" cy="6408208"/>
          </a:xfrm>
          <a:prstGeom prst="rect">
            <a:avLst/>
          </a:prstGeom>
        </p:spPr>
      </p:pic>
    </p:spTree>
    <p:extLst>
      <p:ext uri="{BB962C8B-B14F-4D97-AF65-F5344CB8AC3E}">
        <p14:creationId xmlns:p14="http://schemas.microsoft.com/office/powerpoint/2010/main" val="1919724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2555F-21EE-43A9-A97D-1349EF8E40DD}" type="datetimeFigureOut">
              <a:rPr lang="en-US" smtClean="0"/>
              <a:t>4/21/19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123691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D2555F-21EE-43A9-A97D-1349EF8E40DD}" type="datetimeFigureOut">
              <a:rPr lang="en-US" smtClean="0"/>
              <a:t>4/21/19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166205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D2555F-21EE-43A9-A97D-1349EF8E40DD}" type="datetimeFigureOut">
              <a:rPr lang="en-US" smtClean="0"/>
              <a:t>4/21/19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60722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E5F2B3-DFC5-4E46-9A51-3D36E7289D43}" type="datetimeFigureOut">
              <a:rPr lang="en-US" smtClean="0"/>
              <a:pPr/>
              <a:t>4/21/19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8B4C2F-75EE-BA4E-B109-EB2105F3E1D2}" type="slidenum">
              <a:rPr lang="en-US" smtClean="0"/>
              <a:pPr/>
              <a:t>‹#›</a:t>
            </a:fld>
            <a:endParaRPr lang="en-US" dirty="0"/>
          </a:p>
        </p:txBody>
      </p:sp>
    </p:spTree>
    <p:extLst>
      <p:ext uri="{BB962C8B-B14F-4D97-AF65-F5344CB8AC3E}">
        <p14:creationId xmlns:p14="http://schemas.microsoft.com/office/powerpoint/2010/main" val="2971163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2555F-21EE-43A9-A97D-1349EF8E40DD}" type="datetimeFigureOut">
              <a:rPr lang="en-US" smtClean="0"/>
              <a:t>4/21/19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47209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D2555F-21EE-43A9-A97D-1349EF8E40DD}" type="datetimeFigureOut">
              <a:rPr lang="en-US" smtClean="0"/>
              <a:t>4/21/19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327507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BD2555F-21EE-43A9-A97D-1349EF8E40DD}" type="datetimeFigureOut">
              <a:rPr lang="en-US" smtClean="0"/>
              <a:t>4/21/19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7C7AF-B904-41DC-B3F1-4592230D1BF3}" type="slidenum">
              <a:rPr lang="en-US" smtClean="0"/>
              <a:t>‹#›</a:t>
            </a:fld>
            <a:endParaRPr lang="en-US" dirty="0"/>
          </a:p>
        </p:txBody>
      </p:sp>
    </p:spTree>
    <p:extLst>
      <p:ext uri="{BB962C8B-B14F-4D97-AF65-F5344CB8AC3E}">
        <p14:creationId xmlns:p14="http://schemas.microsoft.com/office/powerpoint/2010/main" val="376820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D2555F-21EE-43A9-A97D-1349EF8E40DD}" type="datetimeFigureOut">
              <a:rPr lang="en-US" smtClean="0"/>
              <a:t>4/21/19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87C7AF-B904-41DC-B3F1-4592230D1BF3}" type="slidenum">
              <a:rPr lang="en-US" smtClean="0"/>
              <a:t>‹#›</a:t>
            </a:fld>
            <a:endParaRPr lang="en-US" dirty="0"/>
          </a:p>
        </p:txBody>
      </p:sp>
    </p:spTree>
    <p:extLst>
      <p:ext uri="{BB962C8B-B14F-4D97-AF65-F5344CB8AC3E}">
        <p14:creationId xmlns:p14="http://schemas.microsoft.com/office/powerpoint/2010/main" val="36908745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58" r:id="rId12"/>
    <p:sldLayoutId id="2147483657"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titleix.uoregon.edu/designated-reporter#designated-reporter-title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0658"/>
            <a:ext cx="6858000" cy="3982065"/>
          </a:xfrm>
        </p:spPr>
        <p:txBody>
          <a:bodyPr>
            <a:normAutofit/>
          </a:bodyPr>
          <a:lstStyle/>
          <a:p>
            <a:r>
              <a:rPr lang="en-US" sz="5400" dirty="0">
                <a:solidFill>
                  <a:srgbClr val="92D050"/>
                </a:solidFill>
              </a:rPr>
              <a:t>Title IX, Mandatory Reporting, and its Impact on Financial Aid Offices</a:t>
            </a:r>
          </a:p>
        </p:txBody>
      </p:sp>
      <p:sp>
        <p:nvSpPr>
          <p:cNvPr id="4" name="TextBox 3">
            <a:extLst>
              <a:ext uri="{FF2B5EF4-FFF2-40B4-BE49-F238E27FC236}">
                <a16:creationId xmlns:a16="http://schemas.microsoft.com/office/drawing/2014/main" id="{46325315-B521-C349-B3F7-78F56027CF51}"/>
              </a:ext>
            </a:extLst>
          </p:cNvPr>
          <p:cNvSpPr txBox="1"/>
          <p:nvPr/>
        </p:nvSpPr>
        <p:spPr>
          <a:xfrm flipH="1">
            <a:off x="4029900" y="1008185"/>
            <a:ext cx="237300" cy="18176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04147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49506"/>
            <a:ext cx="6858000" cy="2581835"/>
          </a:xfrm>
        </p:spPr>
        <p:txBody>
          <a:bodyPr>
            <a:normAutofit/>
          </a:bodyPr>
          <a:lstStyle/>
          <a:p>
            <a:pPr algn="ctr"/>
            <a:r>
              <a:rPr lang="en-US" dirty="0">
                <a:solidFill>
                  <a:srgbClr val="92D050"/>
                </a:solidFill>
              </a:rPr>
              <a:t>College &amp; University Reporting Policies:</a:t>
            </a:r>
          </a:p>
        </p:txBody>
      </p:sp>
    </p:spTree>
    <p:extLst>
      <p:ext uri="{BB962C8B-B14F-4D97-AF65-F5344CB8AC3E}">
        <p14:creationId xmlns:p14="http://schemas.microsoft.com/office/powerpoint/2010/main" val="3051116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00627"/>
          </a:xfrm>
        </p:spPr>
        <p:txBody>
          <a:bodyPr/>
          <a:lstStyle/>
          <a:p>
            <a:r>
              <a:rPr lang="en-US" sz="3600" b="1" dirty="0"/>
              <a:t>     </a:t>
            </a:r>
            <a:br>
              <a:rPr lang="en-US" sz="3600" dirty="0"/>
            </a:br>
            <a:endParaRPr lang="en-US" dirty="0"/>
          </a:p>
        </p:txBody>
      </p:sp>
      <p:sp>
        <p:nvSpPr>
          <p:cNvPr id="3" name="Content Placeholder 2"/>
          <p:cNvSpPr>
            <a:spLocks noGrp="1"/>
          </p:cNvSpPr>
          <p:nvPr>
            <p:ph idx="1"/>
          </p:nvPr>
        </p:nvSpPr>
        <p:spPr>
          <a:xfrm>
            <a:off x="628650" y="1207009"/>
            <a:ext cx="7886700" cy="4846320"/>
          </a:xfrm>
        </p:spPr>
        <p:txBody>
          <a:bodyPr>
            <a:normAutofit/>
          </a:bodyPr>
          <a:lstStyle/>
          <a:p>
            <a:pPr marL="0" indent="0">
              <a:buNone/>
            </a:pPr>
            <a:r>
              <a:rPr lang="en-US" sz="2500" b="1" dirty="0"/>
              <a:t>1. Policies</a:t>
            </a:r>
            <a:endParaRPr lang="en-US" sz="2000" dirty="0">
              <a:latin typeface="+mj-lt"/>
            </a:endParaRPr>
          </a:p>
          <a:p>
            <a:pPr marL="0" indent="0">
              <a:buNone/>
            </a:pPr>
            <a:r>
              <a:rPr lang="en-US" dirty="0">
                <a:latin typeface="+mj-lt"/>
              </a:rPr>
              <a:t>Will prohibit/address discrimination and harassment based on characteristics that are protected under state and federal laws and/or institutional policy.  The following categories may be protected:</a:t>
            </a:r>
          </a:p>
          <a:p>
            <a:pPr marL="0" indent="0">
              <a:buNone/>
            </a:pPr>
            <a:endParaRPr lang="en-US" dirty="0">
              <a:latin typeface="+mj-lt"/>
            </a:endParaRPr>
          </a:p>
          <a:p>
            <a:pPr marL="0" indent="0">
              <a:buNone/>
            </a:pPr>
            <a:endParaRPr lang="en-US" dirty="0">
              <a:latin typeface="+mj-lt"/>
            </a:endParaRPr>
          </a:p>
          <a:p>
            <a:pPr marL="0" indent="0">
              <a:buNone/>
            </a:pPr>
            <a:endParaRPr lang="en-US" dirty="0">
              <a:latin typeface="+mj-lt"/>
            </a:endParaRPr>
          </a:p>
          <a:p>
            <a:pPr marL="0" indent="0">
              <a:buNone/>
            </a:pPr>
            <a:endParaRPr lang="en-US" dirty="0"/>
          </a:p>
          <a:p>
            <a:pPr marL="0" indent="0">
              <a:buNone/>
            </a:pPr>
            <a:endParaRPr lang="en-US" dirty="0"/>
          </a:p>
        </p:txBody>
      </p:sp>
      <p:graphicFrame>
        <p:nvGraphicFramePr>
          <p:cNvPr id="9" name="Table 8">
            <a:extLst>
              <a:ext uri="{FF2B5EF4-FFF2-40B4-BE49-F238E27FC236}">
                <a16:creationId xmlns:a16="http://schemas.microsoft.com/office/drawing/2014/main" id="{4978AEB6-95FA-5444-A562-67D7BDB2CD78}"/>
              </a:ext>
            </a:extLst>
          </p:cNvPr>
          <p:cNvGraphicFramePr>
            <a:graphicFrameLocks noGrp="1"/>
          </p:cNvGraphicFramePr>
          <p:nvPr>
            <p:extLst>
              <p:ext uri="{D42A27DB-BD31-4B8C-83A1-F6EECF244321}">
                <p14:modId xmlns:p14="http://schemas.microsoft.com/office/powerpoint/2010/main" val="3966832227"/>
              </p:ext>
            </p:extLst>
          </p:nvPr>
        </p:nvGraphicFramePr>
        <p:xfrm>
          <a:off x="628650" y="2633472"/>
          <a:ext cx="7886700" cy="3419856"/>
        </p:xfrm>
        <a:graphic>
          <a:graphicData uri="http://schemas.openxmlformats.org/drawingml/2006/table">
            <a:tbl>
              <a:tblPr firstRow="1" bandRow="1">
                <a:tableStyleId>{22838BEF-8BB2-4498-84A7-C5851F593DF1}</a:tableStyleId>
              </a:tblPr>
              <a:tblGrid>
                <a:gridCol w="3943350">
                  <a:extLst>
                    <a:ext uri="{9D8B030D-6E8A-4147-A177-3AD203B41FA5}">
                      <a16:colId xmlns:a16="http://schemas.microsoft.com/office/drawing/2014/main" val="2733920004"/>
                    </a:ext>
                  </a:extLst>
                </a:gridCol>
                <a:gridCol w="3943350">
                  <a:extLst>
                    <a:ext uri="{9D8B030D-6E8A-4147-A177-3AD203B41FA5}">
                      <a16:colId xmlns:a16="http://schemas.microsoft.com/office/drawing/2014/main" val="3175909450"/>
                    </a:ext>
                  </a:extLst>
                </a:gridCol>
              </a:tblGrid>
              <a:tr h="379984">
                <a:tc>
                  <a:txBody>
                    <a:bodyPr/>
                    <a:lstStyle/>
                    <a:p>
                      <a:r>
                        <a:rPr lang="en-US" sz="1600" b="0" dirty="0"/>
                        <a:t>Age (18+)</a:t>
                      </a:r>
                    </a:p>
                  </a:txBody>
                  <a:tcPr/>
                </a:tc>
                <a:tc>
                  <a:txBody>
                    <a:bodyPr/>
                    <a:lstStyle/>
                    <a:p>
                      <a:r>
                        <a:rPr lang="en-US" sz="1600" b="0" dirty="0"/>
                        <a:t>Marital or Family Status</a:t>
                      </a:r>
                    </a:p>
                  </a:txBody>
                  <a:tcPr/>
                </a:tc>
                <a:extLst>
                  <a:ext uri="{0D108BD9-81ED-4DB2-BD59-A6C34878D82A}">
                    <a16:rowId xmlns:a16="http://schemas.microsoft.com/office/drawing/2014/main" val="691285303"/>
                  </a:ext>
                </a:extLst>
              </a:tr>
              <a:tr h="379984">
                <a:tc>
                  <a:txBody>
                    <a:bodyPr/>
                    <a:lstStyle/>
                    <a:p>
                      <a:r>
                        <a:rPr lang="en-US" sz="1600" dirty="0"/>
                        <a:t>Ancestry</a:t>
                      </a:r>
                    </a:p>
                  </a:txBody>
                  <a:tcPr/>
                </a:tc>
                <a:tc>
                  <a:txBody>
                    <a:bodyPr/>
                    <a:lstStyle/>
                    <a:p>
                      <a:r>
                        <a:rPr lang="en-US" sz="1600" dirty="0"/>
                        <a:t>National or Ethnic Origin</a:t>
                      </a:r>
                    </a:p>
                  </a:txBody>
                  <a:tcPr/>
                </a:tc>
                <a:extLst>
                  <a:ext uri="{0D108BD9-81ED-4DB2-BD59-A6C34878D82A}">
                    <a16:rowId xmlns:a16="http://schemas.microsoft.com/office/drawing/2014/main" val="450028042"/>
                  </a:ext>
                </a:extLst>
              </a:tr>
              <a:tr h="379984">
                <a:tc>
                  <a:txBody>
                    <a:bodyPr/>
                    <a:lstStyle/>
                    <a:p>
                      <a:r>
                        <a:rPr lang="en-US" sz="1600" dirty="0"/>
                        <a:t>Color</a:t>
                      </a:r>
                    </a:p>
                  </a:txBody>
                  <a:tcPr/>
                </a:tc>
                <a:tc>
                  <a:txBody>
                    <a:bodyPr/>
                    <a:lstStyle/>
                    <a:p>
                      <a:r>
                        <a:rPr lang="en-US" sz="1600" dirty="0"/>
                        <a:t>Pregnancy or Pregnancy-Related Conditions</a:t>
                      </a:r>
                    </a:p>
                  </a:txBody>
                  <a:tcPr/>
                </a:tc>
                <a:extLst>
                  <a:ext uri="{0D108BD9-81ED-4DB2-BD59-A6C34878D82A}">
                    <a16:rowId xmlns:a16="http://schemas.microsoft.com/office/drawing/2014/main" val="3286040776"/>
                  </a:ext>
                </a:extLst>
              </a:tr>
              <a:tr h="379984">
                <a:tc>
                  <a:txBody>
                    <a:bodyPr/>
                    <a:lstStyle/>
                    <a:p>
                      <a:r>
                        <a:rPr lang="en-US" sz="1600" dirty="0"/>
                        <a:t>Disability, Physical or Mental</a:t>
                      </a:r>
                    </a:p>
                  </a:txBody>
                  <a:tcPr/>
                </a:tc>
                <a:tc>
                  <a:txBody>
                    <a:bodyPr/>
                    <a:lstStyle/>
                    <a:p>
                      <a:r>
                        <a:rPr lang="en-US" sz="1600" dirty="0"/>
                        <a:t>Race</a:t>
                      </a:r>
                    </a:p>
                  </a:txBody>
                  <a:tcPr/>
                </a:tc>
                <a:extLst>
                  <a:ext uri="{0D108BD9-81ED-4DB2-BD59-A6C34878D82A}">
                    <a16:rowId xmlns:a16="http://schemas.microsoft.com/office/drawing/2014/main" val="4090445038"/>
                  </a:ext>
                </a:extLst>
              </a:tr>
              <a:tr h="379984">
                <a:tc>
                  <a:txBody>
                    <a:bodyPr/>
                    <a:lstStyle/>
                    <a:p>
                      <a:r>
                        <a:rPr lang="en-US" sz="1600" dirty="0"/>
                        <a:t>Gender </a:t>
                      </a:r>
                    </a:p>
                  </a:txBody>
                  <a:tcPr/>
                </a:tc>
                <a:tc>
                  <a:txBody>
                    <a:bodyPr/>
                    <a:lstStyle/>
                    <a:p>
                      <a:r>
                        <a:rPr lang="en-US" sz="1600" dirty="0"/>
                        <a:t>Religion</a:t>
                      </a:r>
                    </a:p>
                  </a:txBody>
                  <a:tcPr/>
                </a:tc>
                <a:extLst>
                  <a:ext uri="{0D108BD9-81ED-4DB2-BD59-A6C34878D82A}">
                    <a16:rowId xmlns:a16="http://schemas.microsoft.com/office/drawing/2014/main" val="1549108991"/>
                  </a:ext>
                </a:extLst>
              </a:tr>
              <a:tr h="379984">
                <a:tc>
                  <a:txBody>
                    <a:bodyPr/>
                    <a:lstStyle/>
                    <a:p>
                      <a:r>
                        <a:rPr lang="en-US" sz="1600" dirty="0"/>
                        <a:t>Gender Expression </a:t>
                      </a:r>
                    </a:p>
                  </a:txBody>
                  <a:tcPr/>
                </a:tc>
                <a:tc>
                  <a:txBody>
                    <a:bodyPr/>
                    <a:lstStyle/>
                    <a:p>
                      <a:r>
                        <a:rPr lang="en-US" sz="1600" dirty="0"/>
                        <a:t>Service or Veteran Status</a:t>
                      </a:r>
                    </a:p>
                  </a:txBody>
                  <a:tcPr/>
                </a:tc>
                <a:extLst>
                  <a:ext uri="{0D108BD9-81ED-4DB2-BD59-A6C34878D82A}">
                    <a16:rowId xmlns:a16="http://schemas.microsoft.com/office/drawing/2014/main" val="66084625"/>
                  </a:ext>
                </a:extLst>
              </a:tr>
              <a:tr h="379984">
                <a:tc>
                  <a:txBody>
                    <a:bodyPr/>
                    <a:lstStyle/>
                    <a:p>
                      <a:r>
                        <a:rPr lang="en-US" sz="1600" dirty="0"/>
                        <a:t>Gender Identity</a:t>
                      </a:r>
                    </a:p>
                  </a:txBody>
                  <a:tcPr/>
                </a:tc>
                <a:tc>
                  <a:txBody>
                    <a:bodyPr/>
                    <a:lstStyle/>
                    <a:p>
                      <a:r>
                        <a:rPr lang="en-US" sz="1600" dirty="0"/>
                        <a:t>Sex</a:t>
                      </a:r>
                    </a:p>
                  </a:txBody>
                  <a:tcPr/>
                </a:tc>
                <a:extLst>
                  <a:ext uri="{0D108BD9-81ED-4DB2-BD59-A6C34878D82A}">
                    <a16:rowId xmlns:a16="http://schemas.microsoft.com/office/drawing/2014/main" val="3840345324"/>
                  </a:ext>
                </a:extLst>
              </a:tr>
              <a:tr h="379984">
                <a:tc>
                  <a:txBody>
                    <a:bodyPr/>
                    <a:lstStyle/>
                    <a:p>
                      <a:r>
                        <a:rPr lang="en-US" sz="1600" dirty="0"/>
                        <a:t>Gender, Perceived </a:t>
                      </a:r>
                    </a:p>
                  </a:txBody>
                  <a:tcPr/>
                </a:tc>
                <a:tc>
                  <a:txBody>
                    <a:bodyPr/>
                    <a:lstStyle/>
                    <a:p>
                      <a:r>
                        <a:rPr lang="en-US" sz="1600" dirty="0"/>
                        <a:t>Sexual Orientation</a:t>
                      </a:r>
                    </a:p>
                  </a:txBody>
                  <a:tcPr/>
                </a:tc>
                <a:extLst>
                  <a:ext uri="{0D108BD9-81ED-4DB2-BD59-A6C34878D82A}">
                    <a16:rowId xmlns:a16="http://schemas.microsoft.com/office/drawing/2014/main" val="2279880191"/>
                  </a:ext>
                </a:extLst>
              </a:tr>
              <a:tr h="379984">
                <a:tc>
                  <a:txBody>
                    <a:bodyPr/>
                    <a:lstStyle/>
                    <a:p>
                      <a:r>
                        <a:rPr lang="en-US" sz="1600" dirty="0"/>
                        <a:t>Genetic Information</a:t>
                      </a:r>
                    </a:p>
                  </a:txBody>
                  <a:tcPr/>
                </a:tc>
                <a:tc>
                  <a:txBody>
                    <a:bodyPr/>
                    <a:lstStyle/>
                    <a:p>
                      <a:r>
                        <a:rPr lang="en-US" sz="1600" dirty="0"/>
                        <a:t>Use of Protected Leave</a:t>
                      </a:r>
                    </a:p>
                  </a:txBody>
                  <a:tcPr/>
                </a:tc>
                <a:extLst>
                  <a:ext uri="{0D108BD9-81ED-4DB2-BD59-A6C34878D82A}">
                    <a16:rowId xmlns:a16="http://schemas.microsoft.com/office/drawing/2014/main" val="3901150961"/>
                  </a:ext>
                </a:extLst>
              </a:tr>
            </a:tbl>
          </a:graphicData>
        </a:graphic>
      </p:graphicFrame>
    </p:spTree>
    <p:extLst>
      <p:ext uri="{BB962C8B-B14F-4D97-AF65-F5344CB8AC3E}">
        <p14:creationId xmlns:p14="http://schemas.microsoft.com/office/powerpoint/2010/main" val="3339016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4018"/>
            <a:ext cx="7886700" cy="4936673"/>
          </a:xfrm>
        </p:spPr>
        <p:txBody>
          <a:bodyPr>
            <a:normAutofit/>
          </a:bodyPr>
          <a:lstStyle/>
          <a:p>
            <a:pPr marL="0" indent="0">
              <a:buNone/>
            </a:pPr>
            <a:r>
              <a:rPr lang="en-US" b="1" dirty="0"/>
              <a:t>2. Definitions</a:t>
            </a:r>
          </a:p>
          <a:p>
            <a:r>
              <a:rPr lang="en-US" u="sng" dirty="0">
                <a:latin typeface="Charter Roman" panose="02040503050506020203" pitchFamily="18" charset="0"/>
              </a:rPr>
              <a:t>Discriminatory Harassment</a:t>
            </a:r>
            <a:r>
              <a:rPr lang="en-US" dirty="0">
                <a:latin typeface="Charter Roman" panose="02040503050506020203" pitchFamily="18" charset="0"/>
              </a:rPr>
              <a:t>:  Behavior that unreasonably discriminates on the basis of a membership in a protected class that is sufficiently severe or pervasive that it interferes with work or participation in any university program or activity including academic activities because it creates an intimidating, hostile or degrading working or university environment.</a:t>
            </a:r>
          </a:p>
          <a:p>
            <a:endParaRPr lang="en-US" u="sng" dirty="0">
              <a:latin typeface="Charter Roman" panose="02040503050506020203" pitchFamily="18" charset="0"/>
            </a:endParaRPr>
          </a:p>
          <a:p>
            <a:r>
              <a:rPr lang="en-US" u="sng" dirty="0">
                <a:latin typeface="Charter Roman" panose="02040503050506020203" pitchFamily="18" charset="0"/>
              </a:rPr>
              <a:t>Discriminatory Treatment</a:t>
            </a:r>
            <a:r>
              <a:rPr lang="en-US" dirty="0">
                <a:latin typeface="Charter Roman" panose="02040503050506020203" pitchFamily="18" charset="0"/>
              </a:rPr>
              <a:t>:  The failure to provide equal treatment in admissions, programs, counseling, financial aid, scholarships, insurance benefits and many other aspects of education.  It includes policies that are neutral on their face but have a discriminatory impact.</a:t>
            </a:r>
            <a:endParaRPr lang="en-US" u="sng" dirty="0">
              <a:latin typeface="Charter Roman" panose="02040503050506020203" pitchFamily="18" charset="0"/>
            </a:endParaRPr>
          </a:p>
          <a:p>
            <a:pPr marL="0" indent="0">
              <a:buNone/>
            </a:pPr>
            <a:endParaRPr lang="en-US" dirty="0">
              <a:latin typeface="Charter Roman" panose="02040503050506020203" pitchFamily="18" charset="0"/>
            </a:endParaRPr>
          </a:p>
        </p:txBody>
      </p:sp>
    </p:spTree>
    <p:extLst>
      <p:ext uri="{BB962C8B-B14F-4D97-AF65-F5344CB8AC3E}">
        <p14:creationId xmlns:p14="http://schemas.microsoft.com/office/powerpoint/2010/main" val="247966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815" y="1737505"/>
            <a:ext cx="6858000" cy="2387600"/>
          </a:xfrm>
        </p:spPr>
        <p:txBody>
          <a:bodyPr/>
          <a:lstStyle/>
          <a:p>
            <a:pPr algn="ctr"/>
            <a:r>
              <a:rPr lang="en-US" dirty="0">
                <a:solidFill>
                  <a:srgbClr val="92D050"/>
                </a:solidFill>
              </a:rPr>
              <a:t>What is Sexual Harassment? </a:t>
            </a:r>
          </a:p>
        </p:txBody>
      </p:sp>
    </p:spTree>
    <p:extLst>
      <p:ext uri="{BB962C8B-B14F-4D97-AF65-F5344CB8AC3E}">
        <p14:creationId xmlns:p14="http://schemas.microsoft.com/office/powerpoint/2010/main" val="2240423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9210"/>
            <a:ext cx="7886700" cy="665652"/>
          </a:xfrm>
        </p:spPr>
        <p:txBody>
          <a:bodyPr>
            <a:normAutofit fontScale="90000"/>
          </a:bodyPr>
          <a:lstStyle/>
          <a:p>
            <a:r>
              <a:rPr lang="en-US" sz="3100" b="1" dirty="0">
                <a:latin typeface="+mn-lt"/>
              </a:rPr>
              <a:t>Unlawful Harassment Based on Sex or Gender:</a:t>
            </a:r>
            <a:br>
              <a:rPr lang="en-US" sz="3600" b="1" dirty="0">
                <a:latin typeface="+mn-lt"/>
              </a:rPr>
            </a:br>
            <a:endParaRPr lang="en-US" dirty="0">
              <a:latin typeface="+mn-lt"/>
            </a:endParaRPr>
          </a:p>
        </p:txBody>
      </p:sp>
      <p:sp>
        <p:nvSpPr>
          <p:cNvPr id="3" name="Content Placeholder 2"/>
          <p:cNvSpPr>
            <a:spLocks noGrp="1"/>
          </p:cNvSpPr>
          <p:nvPr>
            <p:ph idx="1"/>
          </p:nvPr>
        </p:nvSpPr>
        <p:spPr>
          <a:xfrm>
            <a:off x="628650" y="1944863"/>
            <a:ext cx="7886700" cy="4232100"/>
          </a:xfrm>
        </p:spPr>
        <p:txBody>
          <a:bodyPr/>
          <a:lstStyle/>
          <a:p>
            <a:pPr marL="0" indent="0">
              <a:buNone/>
            </a:pPr>
            <a:r>
              <a:rPr lang="en-US" sz="2400" dirty="0"/>
              <a:t>Behavior that unreasonably discriminates on the basis of a membership in a protected class (including sex, sex orientation, gender identity, gender expression and pregnancy) and is sufficiently severe or pervasive that it interferes with work or academic performance. </a:t>
            </a:r>
          </a:p>
          <a:p>
            <a:pPr marL="0" indent="0">
              <a:buNone/>
            </a:pPr>
            <a:endParaRPr lang="en-US" sz="2400" dirty="0"/>
          </a:p>
          <a:p>
            <a:pPr marL="0" indent="0">
              <a:buNone/>
            </a:pPr>
            <a:r>
              <a:rPr lang="en-US" sz="2400" dirty="0"/>
              <a:t>There are two types of discriminatory sexual harassment:</a:t>
            </a:r>
          </a:p>
          <a:p>
            <a:r>
              <a:rPr lang="en-US" sz="2400" dirty="0"/>
              <a:t>	- Quid Pro Quo</a:t>
            </a:r>
          </a:p>
          <a:p>
            <a:r>
              <a:rPr lang="en-US" b="1" dirty="0"/>
              <a:t>	</a:t>
            </a:r>
            <a:r>
              <a:rPr lang="en-US" dirty="0"/>
              <a:t>- </a:t>
            </a:r>
            <a:r>
              <a:rPr lang="en-US" sz="2400" dirty="0"/>
              <a:t>Hostile Environment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86198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76141"/>
            <a:ext cx="7886700" cy="4900822"/>
          </a:xfrm>
        </p:spPr>
        <p:txBody>
          <a:bodyPr>
            <a:normAutofit fontScale="92500"/>
          </a:bodyPr>
          <a:lstStyle/>
          <a:p>
            <a:pPr marL="0" indent="0">
              <a:buNone/>
            </a:pPr>
            <a:r>
              <a:rPr lang="en-US" sz="3000" b="1" dirty="0"/>
              <a:t>A. Quid Pro Quo Sexual Harassment Occurs When:</a:t>
            </a:r>
          </a:p>
          <a:p>
            <a:pPr marL="0" indent="0">
              <a:buNone/>
            </a:pPr>
            <a:endParaRPr lang="en-US" sz="3600" dirty="0"/>
          </a:p>
          <a:p>
            <a:pPr marL="914400" lvl="1" indent="-571500">
              <a:buFont typeface="+mj-lt"/>
              <a:buAutoNum type="romanUcPeriod"/>
            </a:pPr>
            <a:r>
              <a:rPr lang="en-US" sz="2800" dirty="0"/>
              <a:t>submission to, or rejection of, sexual advances or requests for sexual favors or other verbal or physical conduct of a sexual nature;</a:t>
            </a:r>
          </a:p>
          <a:p>
            <a:pPr marL="914400" lvl="1" indent="-571500">
              <a:buFont typeface="+mj-lt"/>
              <a:buAutoNum type="romanUcPeriod"/>
            </a:pPr>
            <a:endParaRPr lang="en-US" sz="2800" dirty="0"/>
          </a:p>
          <a:p>
            <a:pPr marL="914400" lvl="1" indent="-571500">
              <a:buFont typeface="+mj-lt"/>
              <a:buAutoNum type="romanUcPeriod"/>
            </a:pPr>
            <a:r>
              <a:rPr lang="en-US" sz="2800" dirty="0"/>
              <a:t>is made explicitly or implicitly a term or condition of employment or academic experience; or</a:t>
            </a:r>
          </a:p>
          <a:p>
            <a:pPr marL="914400" lvl="1" indent="-571500">
              <a:buFont typeface="+mj-lt"/>
              <a:buAutoNum type="romanUcPeriod"/>
            </a:pPr>
            <a:endParaRPr lang="en-US" sz="2800" dirty="0"/>
          </a:p>
          <a:p>
            <a:pPr marL="914400" lvl="1" indent="-571500">
              <a:buFont typeface="+mj-lt"/>
              <a:buAutoNum type="romanUcPeriod"/>
            </a:pPr>
            <a:r>
              <a:rPr lang="en-US" sz="2800" dirty="0"/>
              <a:t>is used as a basis for employment or academic decision affecting the individual.</a:t>
            </a:r>
          </a:p>
          <a:p>
            <a:pPr>
              <a:buNone/>
            </a:pPr>
            <a:endParaRPr lang="en-US" sz="3600" dirty="0"/>
          </a:p>
          <a:p>
            <a:endParaRPr lang="en-US" dirty="0"/>
          </a:p>
        </p:txBody>
      </p:sp>
    </p:spTree>
    <p:extLst>
      <p:ext uri="{BB962C8B-B14F-4D97-AF65-F5344CB8AC3E}">
        <p14:creationId xmlns:p14="http://schemas.microsoft.com/office/powerpoint/2010/main" val="3629055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73448"/>
            <a:ext cx="7886700" cy="4844471"/>
          </a:xfrm>
        </p:spPr>
        <p:txBody>
          <a:bodyPr>
            <a:normAutofit lnSpcReduction="10000"/>
          </a:bodyPr>
          <a:lstStyle/>
          <a:p>
            <a:pPr>
              <a:buNone/>
            </a:pPr>
            <a:r>
              <a:rPr lang="en-US" sz="2800" b="1" dirty="0"/>
              <a:t>B. </a:t>
            </a:r>
            <a:r>
              <a:rPr lang="en-US" sz="2400" b="1" dirty="0"/>
              <a:t>Hostile Environment Sexual Harassment Occurs When:</a:t>
            </a:r>
          </a:p>
          <a:p>
            <a:pPr>
              <a:buNone/>
            </a:pPr>
            <a:endParaRPr lang="en-US" sz="2800" b="1" dirty="0"/>
          </a:p>
          <a:p>
            <a:pPr marL="571500" indent="-571500">
              <a:buFont typeface="+mj-lt"/>
              <a:buAutoNum type="romanUcPeriod"/>
            </a:pPr>
            <a:r>
              <a:rPr lang="en-US" sz="2400" dirty="0"/>
              <a:t>Any sexual advance, any request for sexual favors, or other verbal or physical conduct of a sexual nature </a:t>
            </a:r>
          </a:p>
          <a:p>
            <a:pPr marL="571500" indent="-571500">
              <a:buFont typeface="+mj-lt"/>
              <a:buAutoNum type="romanUcPeriod"/>
            </a:pPr>
            <a:r>
              <a:rPr lang="en-US" sz="2400" dirty="0"/>
              <a:t>That creates an intimidating, hostile or offensive working or academic environment, </a:t>
            </a:r>
          </a:p>
          <a:p>
            <a:pPr marL="571500" indent="-571500">
              <a:buFont typeface="+mj-lt"/>
              <a:buAutoNum type="romanUcPeriod"/>
            </a:pPr>
            <a:r>
              <a:rPr lang="en-US" sz="2400" dirty="0"/>
              <a:t>Where the behavior would have a similar effect on a reasonable person of the same gender or sex and</a:t>
            </a:r>
          </a:p>
          <a:p>
            <a:pPr marL="571500" indent="-571500">
              <a:buFont typeface="+mj-lt"/>
              <a:buAutoNum type="romanUcPeriod"/>
            </a:pPr>
            <a:r>
              <a:rPr lang="en-US" sz="2400" dirty="0"/>
              <a:t>That conduct is unwelcome</a:t>
            </a:r>
          </a:p>
          <a:p>
            <a:pPr marL="571500" indent="-571500">
              <a:buFont typeface="+mj-lt"/>
              <a:buAutoNum type="romanUcPeriod"/>
            </a:pPr>
            <a:r>
              <a:rPr lang="en-US" sz="2400" dirty="0"/>
              <a:t>Sufficiently severe or </a:t>
            </a:r>
          </a:p>
          <a:p>
            <a:pPr marL="571500" indent="-571500">
              <a:buFont typeface="+mj-lt"/>
              <a:buAutoNum type="romanUcPeriod"/>
            </a:pPr>
            <a:r>
              <a:rPr lang="en-US" sz="2400" dirty="0"/>
              <a:t>Persistent or pervasive </a:t>
            </a:r>
          </a:p>
          <a:p>
            <a:pPr marL="571500" indent="-571500">
              <a:buFont typeface="+mj-lt"/>
              <a:buAutoNum type="romanUcPeriod"/>
            </a:pPr>
            <a:r>
              <a:rPr lang="en-US" sz="2400" dirty="0"/>
              <a:t>That it interferes with work or academic performance. </a:t>
            </a:r>
          </a:p>
          <a:p>
            <a:endParaRPr lang="en-US" dirty="0"/>
          </a:p>
        </p:txBody>
      </p:sp>
    </p:spTree>
    <p:extLst>
      <p:ext uri="{BB962C8B-B14F-4D97-AF65-F5344CB8AC3E}">
        <p14:creationId xmlns:p14="http://schemas.microsoft.com/office/powerpoint/2010/main" val="424301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1078993"/>
            <a:ext cx="8577072" cy="1005840"/>
          </a:xfrm>
        </p:spPr>
        <p:txBody>
          <a:bodyPr>
            <a:normAutofit/>
          </a:bodyPr>
          <a:lstStyle/>
          <a:p>
            <a:r>
              <a:rPr lang="en-US" sz="2800" b="1" dirty="0">
                <a:latin typeface="+mn-lt"/>
              </a:rPr>
              <a:t>C. Sexual Violence Is Extreme form of Sexual Harassment</a:t>
            </a:r>
          </a:p>
        </p:txBody>
      </p:sp>
      <p:sp>
        <p:nvSpPr>
          <p:cNvPr id="3" name="Rectangle 2"/>
          <p:cNvSpPr/>
          <p:nvPr/>
        </p:nvSpPr>
        <p:spPr>
          <a:xfrm>
            <a:off x="384048" y="2084834"/>
            <a:ext cx="8126906" cy="3785652"/>
          </a:xfrm>
          <a:prstGeom prst="rect">
            <a:avLst/>
          </a:prstGeom>
        </p:spPr>
        <p:txBody>
          <a:bodyPr wrap="square">
            <a:spAutoFit/>
          </a:bodyPr>
          <a:lstStyle/>
          <a:p>
            <a:pPr marL="342900" indent="-342900">
              <a:buFont typeface="+mj-lt"/>
              <a:buAutoNum type="alphaLcPeriod"/>
            </a:pPr>
            <a:r>
              <a:rPr lang="en-US" sz="2400" dirty="0"/>
              <a:t>Stalking / Unwanted Contact</a:t>
            </a:r>
          </a:p>
          <a:p>
            <a:pPr marL="342900" indent="-342900">
              <a:buFont typeface="+mj-lt"/>
              <a:buAutoNum type="alphaLcPeriod"/>
            </a:pPr>
            <a:r>
              <a:rPr lang="en-US" sz="2400" dirty="0"/>
              <a:t>Dating or Relationship Violence</a:t>
            </a:r>
          </a:p>
          <a:p>
            <a:pPr marL="342900" indent="-342900">
              <a:buFont typeface="+mj-lt"/>
              <a:buAutoNum type="alphaLcPeriod"/>
            </a:pPr>
            <a:r>
              <a:rPr lang="en-US" sz="2400" dirty="0"/>
              <a:t>Unwanted sexual touching/contact and forcible penetration/rape</a:t>
            </a:r>
          </a:p>
          <a:p>
            <a:pPr marL="800100" lvl="1" indent="-342900">
              <a:buFont typeface="+mj-lt"/>
              <a:buAutoNum type="arabicPeriod"/>
            </a:pPr>
            <a:r>
              <a:rPr lang="en-US" sz="2400" dirty="0"/>
              <a:t>Coercion</a:t>
            </a:r>
          </a:p>
          <a:p>
            <a:pPr marL="800100" lvl="1" indent="-342900">
              <a:buFont typeface="+mj-lt"/>
              <a:buAutoNum type="arabicPeriod"/>
            </a:pPr>
            <a:r>
              <a:rPr lang="en-US" sz="2400" dirty="0"/>
              <a:t>Threats</a:t>
            </a:r>
          </a:p>
          <a:p>
            <a:pPr marL="800100" lvl="1" indent="-342900">
              <a:buFont typeface="+mj-lt"/>
              <a:buAutoNum type="arabicPeriod"/>
            </a:pPr>
            <a:r>
              <a:rPr lang="en-US" sz="2400" dirty="0"/>
              <a:t>Intimidation</a:t>
            </a:r>
          </a:p>
          <a:p>
            <a:pPr marL="800100" lvl="1" indent="-342900">
              <a:buFont typeface="+mj-lt"/>
              <a:buAutoNum type="arabicPeriod"/>
            </a:pPr>
            <a:r>
              <a:rPr lang="en-US" sz="2400" dirty="0"/>
              <a:t>Physical Force</a:t>
            </a:r>
          </a:p>
          <a:p>
            <a:pPr marL="800100" lvl="1" indent="-342900">
              <a:buFont typeface="+mj-lt"/>
              <a:buAutoNum type="arabicPeriod"/>
            </a:pPr>
            <a:r>
              <a:rPr lang="en-US" sz="2400" dirty="0"/>
              <a:t>Incapacitation</a:t>
            </a:r>
          </a:p>
          <a:p>
            <a:pPr marL="800100" lvl="1" indent="-342900">
              <a:buFont typeface="+mj-lt"/>
              <a:buAutoNum type="arabicPeriod"/>
            </a:pPr>
            <a:r>
              <a:rPr lang="en-US" sz="2400" dirty="0"/>
              <a:t>Lack of explicit consent</a:t>
            </a:r>
            <a:endParaRPr lang="en-US" sz="2400" b="1" i="1" dirty="0"/>
          </a:p>
        </p:txBody>
      </p:sp>
    </p:spTree>
    <p:extLst>
      <p:ext uri="{BB962C8B-B14F-4D97-AF65-F5344CB8AC3E}">
        <p14:creationId xmlns:p14="http://schemas.microsoft.com/office/powerpoint/2010/main" val="95573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6"/>
            <a:ext cx="7886700" cy="1131165"/>
          </a:xfrm>
          <a:solidFill>
            <a:srgbClr val="92D050"/>
          </a:solidFill>
        </p:spPr>
        <p:txBody>
          <a:bodyPr>
            <a:noAutofit/>
          </a:bodyPr>
          <a:lstStyle/>
          <a:p>
            <a:r>
              <a:rPr lang="en-US" sz="3000" dirty="0"/>
              <a:t>Is this harassment?</a:t>
            </a:r>
            <a:endParaRPr lang="en-US" sz="3000" dirty="0">
              <a:solidFill>
                <a:schemeClr val="tx1"/>
              </a:solidFill>
            </a:endParaRPr>
          </a:p>
        </p:txBody>
      </p:sp>
      <p:sp>
        <p:nvSpPr>
          <p:cNvPr id="6" name="Content Placeholder 5"/>
          <p:cNvSpPr>
            <a:spLocks noGrp="1"/>
          </p:cNvSpPr>
          <p:nvPr>
            <p:ph idx="1"/>
          </p:nvPr>
        </p:nvSpPr>
        <p:spPr>
          <a:xfrm>
            <a:off x="628650" y="1597672"/>
            <a:ext cx="7886700" cy="4816983"/>
          </a:xfrm>
        </p:spPr>
        <p:txBody>
          <a:bodyPr>
            <a:normAutofit/>
          </a:bodyPr>
          <a:lstStyle/>
          <a:p>
            <a:pPr marL="82296"/>
            <a:r>
              <a:rPr lang="en-US" sz="2800" dirty="0"/>
              <a:t>Professor suggests a grade could be better and suggests a meeting over coffee.</a:t>
            </a:r>
          </a:p>
          <a:p>
            <a:pPr marL="82296"/>
            <a:r>
              <a:rPr lang="en-US" sz="2800" dirty="0"/>
              <a:t>Employee laughs at jokes and stereotypes about various ethnic groups.</a:t>
            </a:r>
          </a:p>
          <a:p>
            <a:pPr marL="82296"/>
            <a:r>
              <a:rPr lang="en-US" sz="2800" dirty="0"/>
              <a:t>Professor references a prostitute as an example, and then points at a student as the prostitute.</a:t>
            </a:r>
          </a:p>
          <a:p>
            <a:pPr marL="82296"/>
            <a:r>
              <a:rPr lang="en-US" sz="2800" dirty="0"/>
              <a:t>Student stares at another student in class.</a:t>
            </a:r>
          </a:p>
          <a:p>
            <a:pPr marL="82296"/>
            <a:r>
              <a:rPr lang="en-US" sz="2800" dirty="0"/>
              <a:t>Professor uses sexual photos as examples in class.</a:t>
            </a:r>
          </a:p>
          <a:p>
            <a:pPr marL="82296"/>
            <a:r>
              <a:rPr lang="en-US" sz="2800" dirty="0"/>
              <a:t>During a class discussion on gender, a professor calls on a student known to be transitioning</a:t>
            </a:r>
            <a:r>
              <a:rPr lang="en-US" sz="2050" dirty="0"/>
              <a:t>.</a:t>
            </a:r>
          </a:p>
        </p:txBody>
      </p:sp>
    </p:spTree>
    <p:extLst>
      <p:ext uri="{BB962C8B-B14F-4D97-AF65-F5344CB8AC3E}">
        <p14:creationId xmlns:p14="http://schemas.microsoft.com/office/powerpoint/2010/main" val="1136388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solidFill>
                  <a:srgbClr val="92D050"/>
                </a:solidFill>
              </a:rPr>
              <a:t>What Are the University’s Obligations?</a:t>
            </a:r>
          </a:p>
        </p:txBody>
      </p:sp>
    </p:spTree>
    <p:extLst>
      <p:ext uri="{BB962C8B-B14F-4D97-AF65-F5344CB8AC3E}">
        <p14:creationId xmlns:p14="http://schemas.microsoft.com/office/powerpoint/2010/main" val="234605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Learning Outcomes:</a:t>
            </a:r>
          </a:p>
        </p:txBody>
      </p:sp>
      <p:sp>
        <p:nvSpPr>
          <p:cNvPr id="3" name="Content Placeholder 2"/>
          <p:cNvSpPr>
            <a:spLocks noGrp="1"/>
          </p:cNvSpPr>
          <p:nvPr>
            <p:ph idx="1"/>
          </p:nvPr>
        </p:nvSpPr>
        <p:spPr>
          <a:xfrm>
            <a:off x="628650" y="1408176"/>
            <a:ext cx="7886700" cy="4828031"/>
          </a:xfrm>
        </p:spPr>
        <p:txBody>
          <a:bodyPr>
            <a:normAutofit/>
          </a:bodyPr>
          <a:lstStyle/>
          <a:p>
            <a:r>
              <a:rPr lang="en-US" dirty="0"/>
              <a:t>Understanding of protections and requirements:</a:t>
            </a:r>
          </a:p>
          <a:p>
            <a:pPr lvl="1"/>
            <a:r>
              <a:rPr lang="en-US" dirty="0"/>
              <a:t>Federal Law: Title IX &amp; Other Relevant Statutes</a:t>
            </a:r>
          </a:p>
          <a:p>
            <a:pPr lvl="1"/>
            <a:r>
              <a:rPr lang="en-US" dirty="0"/>
              <a:t>State Law: Many States Offer Gender-Based Protections</a:t>
            </a:r>
          </a:p>
          <a:p>
            <a:pPr lvl="1"/>
            <a:r>
              <a:rPr lang="en-US" dirty="0"/>
              <a:t>School Policies</a:t>
            </a:r>
          </a:p>
          <a:p>
            <a:r>
              <a:rPr lang="en-US" dirty="0"/>
              <a:t>The role of the federal Office of Civil Rights in protecting students</a:t>
            </a:r>
          </a:p>
          <a:p>
            <a:r>
              <a:rPr lang="en-US" dirty="0"/>
              <a:t>Understanding of ”discrimination” and “harassment”</a:t>
            </a:r>
          </a:p>
          <a:p>
            <a:r>
              <a:rPr lang="en-US" dirty="0"/>
              <a:t>When must you report gender/sex discrimination and harassment</a:t>
            </a:r>
          </a:p>
          <a:p>
            <a:r>
              <a:rPr lang="en-US" dirty="0"/>
              <a:t>Why you must report gender/sex discrimination and harassment</a:t>
            </a:r>
          </a:p>
          <a:p>
            <a:r>
              <a:rPr lang="en-US" dirty="0"/>
              <a:t>When to/not promise confidentiality</a:t>
            </a:r>
          </a:p>
          <a:p>
            <a:r>
              <a:rPr lang="en-US" dirty="0"/>
              <a:t>Where to go for help on your campus</a:t>
            </a:r>
          </a:p>
          <a:p>
            <a:endParaRPr lang="en-US" dirty="0"/>
          </a:p>
        </p:txBody>
      </p:sp>
    </p:spTree>
    <p:extLst>
      <p:ext uri="{BB962C8B-B14F-4D97-AF65-F5344CB8AC3E}">
        <p14:creationId xmlns:p14="http://schemas.microsoft.com/office/powerpoint/2010/main" val="4023629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40776" y="365126"/>
            <a:ext cx="7574573" cy="1325563"/>
          </a:xfrm>
        </p:spPr>
        <p:txBody>
          <a:bodyPr>
            <a:normAutofit fontScale="90000"/>
          </a:bodyPr>
          <a:lstStyle/>
          <a:p>
            <a:br>
              <a:rPr lang="en-US" sz="2800" dirty="0"/>
            </a:br>
            <a:br>
              <a:rPr lang="en-US" sz="2800" dirty="0"/>
            </a:br>
            <a:r>
              <a:rPr lang="en-US" sz="2800" dirty="0"/>
              <a:t>When a school has notice, or should reasonably have notice that sexual harassment may have occurred, the school MUST:</a:t>
            </a:r>
          </a:p>
        </p:txBody>
      </p:sp>
      <p:sp>
        <p:nvSpPr>
          <p:cNvPr id="5" name="Content Placeholder 4"/>
          <p:cNvSpPr>
            <a:spLocks noGrp="1"/>
          </p:cNvSpPr>
          <p:nvPr>
            <p:ph idx="1"/>
          </p:nvPr>
        </p:nvSpPr>
        <p:spPr>
          <a:xfrm>
            <a:off x="940776" y="1825625"/>
            <a:ext cx="7574574" cy="4351338"/>
          </a:xfrm>
        </p:spPr>
        <p:txBody>
          <a:bodyPr>
            <a:normAutofit/>
          </a:bodyPr>
          <a:lstStyle/>
          <a:p>
            <a:pPr marL="0" indent="0">
              <a:buNone/>
            </a:pPr>
            <a:endParaRPr lang="en-US" sz="2400" dirty="0">
              <a:latin typeface="+mj-lt"/>
            </a:endParaRPr>
          </a:p>
          <a:p>
            <a:pPr lvl="1"/>
            <a:r>
              <a:rPr lang="en-US" sz="2800" dirty="0">
                <a:latin typeface="+mj-lt"/>
              </a:rPr>
              <a:t>Take immediate, appropriate action (including accommodations and interim measures); </a:t>
            </a:r>
          </a:p>
          <a:p>
            <a:pPr lvl="1"/>
            <a:r>
              <a:rPr lang="en-US" sz="2800" dirty="0">
                <a:latin typeface="+mj-lt"/>
              </a:rPr>
              <a:t>Determine what occurred and evaluate whether a full investigation is warranted;</a:t>
            </a:r>
          </a:p>
          <a:p>
            <a:pPr lvl="1"/>
            <a:r>
              <a:rPr lang="en-US" sz="2800" dirty="0">
                <a:latin typeface="+mj-lt"/>
              </a:rPr>
              <a:t>Take prompt, effective steps to end the harassment;</a:t>
            </a:r>
          </a:p>
          <a:p>
            <a:pPr lvl="1"/>
            <a:r>
              <a:rPr lang="en-US" sz="2800" dirty="0">
                <a:latin typeface="+mj-lt"/>
              </a:rPr>
              <a:t>Prevent its recurrence; and</a:t>
            </a:r>
          </a:p>
          <a:p>
            <a:pPr lvl="1"/>
            <a:r>
              <a:rPr lang="en-US" sz="2800" dirty="0">
                <a:latin typeface="+mj-lt"/>
              </a:rPr>
              <a:t>Address its effects.</a:t>
            </a:r>
          </a:p>
          <a:p>
            <a:endParaRPr lang="en-US" dirty="0"/>
          </a:p>
        </p:txBody>
      </p:sp>
    </p:spTree>
    <p:extLst>
      <p:ext uri="{BB962C8B-B14F-4D97-AF65-F5344CB8AC3E}">
        <p14:creationId xmlns:p14="http://schemas.microsoft.com/office/powerpoint/2010/main" val="314826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607574"/>
            <a:ext cx="6858000" cy="3188264"/>
          </a:xfrm>
        </p:spPr>
        <p:txBody>
          <a:bodyPr>
            <a:normAutofit/>
          </a:bodyPr>
          <a:lstStyle/>
          <a:p>
            <a:pPr algn="ctr"/>
            <a:br>
              <a:rPr lang="en-US" dirty="0"/>
            </a:br>
            <a:br>
              <a:rPr lang="en-US" dirty="0"/>
            </a:br>
            <a:r>
              <a:rPr lang="en-US" dirty="0">
                <a:solidFill>
                  <a:srgbClr val="92D050"/>
                </a:solidFill>
              </a:rPr>
              <a:t>Sample Reporting Policy In Action: University of Oregon</a:t>
            </a:r>
            <a:br>
              <a:rPr lang="en-US" dirty="0">
                <a:solidFill>
                  <a:srgbClr val="92D050"/>
                </a:solidFill>
              </a:rPr>
            </a:br>
            <a:endParaRPr lang="en-US" dirty="0">
              <a:solidFill>
                <a:srgbClr val="92D050"/>
              </a:solidFill>
            </a:endParaRPr>
          </a:p>
        </p:txBody>
      </p:sp>
    </p:spTree>
    <p:extLst>
      <p:ext uri="{BB962C8B-B14F-4D97-AF65-F5344CB8AC3E}">
        <p14:creationId xmlns:p14="http://schemas.microsoft.com/office/powerpoint/2010/main" val="2542208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107140991"/>
              </p:ext>
            </p:extLst>
          </p:nvPr>
        </p:nvGraphicFramePr>
        <p:xfrm>
          <a:off x="166254" y="1243583"/>
          <a:ext cx="8811492" cy="4495224"/>
        </p:xfrm>
        <a:graphic>
          <a:graphicData uri="http://schemas.openxmlformats.org/drawingml/2006/table">
            <a:tbl>
              <a:tblPr firstRow="1" bandRow="1">
                <a:tableStyleId>{5C22544A-7EE6-4342-B048-85BDC9FD1C3A}</a:tableStyleId>
              </a:tblPr>
              <a:tblGrid>
                <a:gridCol w="3020292">
                  <a:extLst>
                    <a:ext uri="{9D8B030D-6E8A-4147-A177-3AD203B41FA5}">
                      <a16:colId xmlns:a16="http://schemas.microsoft.com/office/drawing/2014/main" val="20000"/>
                    </a:ext>
                  </a:extLst>
                </a:gridCol>
                <a:gridCol w="2721604">
                  <a:extLst>
                    <a:ext uri="{9D8B030D-6E8A-4147-A177-3AD203B41FA5}">
                      <a16:colId xmlns:a16="http://schemas.microsoft.com/office/drawing/2014/main" val="20001"/>
                    </a:ext>
                  </a:extLst>
                </a:gridCol>
                <a:gridCol w="3069596">
                  <a:extLst>
                    <a:ext uri="{9D8B030D-6E8A-4147-A177-3AD203B41FA5}">
                      <a16:colId xmlns:a16="http://schemas.microsoft.com/office/drawing/2014/main" val="20002"/>
                    </a:ext>
                  </a:extLst>
                </a:gridCol>
              </a:tblGrid>
              <a:tr h="615472">
                <a:tc>
                  <a:txBody>
                    <a:bodyPr/>
                    <a:lstStyle/>
                    <a:p>
                      <a:r>
                        <a:rPr lang="en-US" sz="1800" dirty="0"/>
                        <a:t>All University Employees Must Report: </a:t>
                      </a:r>
                    </a:p>
                  </a:txBody>
                  <a:tcPr/>
                </a:tc>
                <a:tc>
                  <a:txBody>
                    <a:bodyPr/>
                    <a:lstStyle/>
                    <a:p>
                      <a:r>
                        <a:rPr lang="en-US" sz="1800" dirty="0"/>
                        <a:t>All University Employees Must Report:</a:t>
                      </a:r>
                      <a:r>
                        <a:rPr lang="en-US" sz="1800" baseline="0" dirty="0"/>
                        <a:t> </a:t>
                      </a:r>
                      <a:endParaRPr lang="en-US" sz="1800" dirty="0"/>
                    </a:p>
                  </a:txBody>
                  <a:tcPr/>
                </a:tc>
                <a:tc>
                  <a:txBody>
                    <a:bodyPr/>
                    <a:lstStyle/>
                    <a:p>
                      <a:r>
                        <a:rPr lang="en-US" sz="1800" dirty="0"/>
                        <a:t>Campus</a:t>
                      </a:r>
                      <a:r>
                        <a:rPr lang="en-US" sz="1800" baseline="0" dirty="0"/>
                        <a:t> Security Authorities (CSAs) Must Report: </a:t>
                      </a:r>
                      <a:endParaRPr lang="en-US" sz="1800" dirty="0"/>
                    </a:p>
                  </a:txBody>
                  <a:tcPr/>
                </a:tc>
                <a:extLst>
                  <a:ext uri="{0D108BD9-81ED-4DB2-BD59-A6C34878D82A}">
                    <a16:rowId xmlns:a16="http://schemas.microsoft.com/office/drawing/2014/main" val="10000"/>
                  </a:ext>
                </a:extLst>
              </a:tr>
              <a:tr h="1753401">
                <a:tc>
                  <a:txBody>
                    <a:bodyPr/>
                    <a:lstStyle/>
                    <a:p>
                      <a:r>
                        <a:rPr lang="en-US" sz="1600" dirty="0"/>
                        <a:t>Credible</a:t>
                      </a:r>
                      <a:r>
                        <a:rPr lang="en-US" sz="1600" baseline="0" dirty="0"/>
                        <a:t> information of all types of prohibited discrimination and harassment</a:t>
                      </a:r>
                    </a:p>
                    <a:p>
                      <a:r>
                        <a:rPr lang="en-US" sz="1600" baseline="0" dirty="0"/>
                        <a:t>*only gender-</a:t>
                      </a:r>
                      <a:r>
                        <a:rPr lang="en-US" sz="1600" i="1" baseline="0" dirty="0"/>
                        <a:t>related disclosures from students are treated differently under University policy</a:t>
                      </a:r>
                      <a:r>
                        <a:rPr lang="en-US" sz="1600" baseline="0" dirty="0"/>
                        <a:t> </a:t>
                      </a:r>
                      <a:endParaRPr lang="en-US" sz="1600" dirty="0"/>
                    </a:p>
                  </a:txBody>
                  <a:tcPr/>
                </a:tc>
                <a:tc>
                  <a:txBody>
                    <a:bodyPr/>
                    <a:lstStyle/>
                    <a:p>
                      <a:r>
                        <a:rPr lang="en-US" sz="1600" dirty="0"/>
                        <a:t>Reasonable</a:t>
                      </a:r>
                      <a:r>
                        <a:rPr lang="en-US" sz="1600" baseline="0" dirty="0"/>
                        <a:t> belief that child abuse or neglect (of person under 18 years old) has occurred or may be occurring.</a:t>
                      </a:r>
                    </a:p>
                    <a:p>
                      <a:endParaRPr lang="en-US" sz="1600" baseline="0" dirty="0"/>
                    </a:p>
                    <a:p>
                      <a:r>
                        <a:rPr lang="en-US" sz="1600" baseline="0" dirty="0"/>
                        <a:t>*Except employees w/legal privilege </a:t>
                      </a:r>
                      <a:endParaRPr lang="en-US" sz="1600" dirty="0"/>
                    </a:p>
                  </a:txBody>
                  <a:tcPr/>
                </a:tc>
                <a:tc>
                  <a:txBody>
                    <a:bodyPr/>
                    <a:lstStyle/>
                    <a:p>
                      <a:r>
                        <a:rPr lang="en-US" sz="1600" dirty="0"/>
                        <a:t>De-identified information about crimes occurring on campus or on campus</a:t>
                      </a:r>
                      <a:r>
                        <a:rPr lang="en-US" sz="1600" baseline="0" dirty="0"/>
                        <a:t> controlled properties. Including hate crimes, rape, dating &amp; domestic violence and stalking. </a:t>
                      </a:r>
                      <a:endParaRPr lang="en-US" sz="1600" dirty="0"/>
                    </a:p>
                  </a:txBody>
                  <a:tcPr/>
                </a:tc>
                <a:extLst>
                  <a:ext uri="{0D108BD9-81ED-4DB2-BD59-A6C34878D82A}">
                    <a16:rowId xmlns:a16="http://schemas.microsoft.com/office/drawing/2014/main" val="10001"/>
                  </a:ext>
                </a:extLst>
              </a:tr>
              <a:tr h="1256596">
                <a:tc>
                  <a:txBody>
                    <a:bodyPr/>
                    <a:lstStyle/>
                    <a:p>
                      <a:r>
                        <a:rPr lang="en-US" sz="1600" baseline="0" dirty="0"/>
                        <a:t>Office on your campus where civil rights complaints are investigated. </a:t>
                      </a:r>
                      <a:endParaRPr lang="en-US" sz="1600" dirty="0"/>
                    </a:p>
                  </a:txBody>
                  <a:tcPr/>
                </a:tc>
                <a:tc>
                  <a:txBody>
                    <a:bodyPr/>
                    <a:lstStyle/>
                    <a:p>
                      <a:r>
                        <a:rPr lang="en-US" sz="1600" dirty="0"/>
                        <a:t>Report to local</a:t>
                      </a:r>
                      <a:r>
                        <a:rPr lang="en-US" sz="1600" baseline="0" dirty="0"/>
                        <a:t> law enforcement Child Protective Services office.</a:t>
                      </a:r>
                      <a:endParaRPr lang="en-US" sz="1600" dirty="0"/>
                    </a:p>
                  </a:txBody>
                  <a:tcPr/>
                </a:tc>
                <a:tc>
                  <a:txBody>
                    <a:bodyPr/>
                    <a:lstStyle/>
                    <a:p>
                      <a:r>
                        <a:rPr lang="en-US" sz="1600" dirty="0"/>
                        <a:t>Campus Security Officers must report to Clery Coordinator on your campus.</a:t>
                      </a:r>
                    </a:p>
                  </a:txBody>
                  <a:tcPr/>
                </a:tc>
                <a:extLst>
                  <a:ext uri="{0D108BD9-81ED-4DB2-BD59-A6C34878D82A}">
                    <a16:rowId xmlns:a16="http://schemas.microsoft.com/office/drawing/2014/main" val="10002"/>
                  </a:ext>
                </a:extLst>
              </a:tr>
              <a:tr h="800228">
                <a:tc>
                  <a:txBody>
                    <a:bodyPr/>
                    <a:lstStyle/>
                    <a:p>
                      <a:r>
                        <a:rPr lang="en-US" sz="1600" dirty="0"/>
                        <a:t>Federal/University Obligation</a:t>
                      </a:r>
                    </a:p>
                  </a:txBody>
                  <a:tcPr/>
                </a:tc>
                <a:tc>
                  <a:txBody>
                    <a:bodyPr/>
                    <a:lstStyle/>
                    <a:p>
                      <a:r>
                        <a:rPr lang="en-US" sz="1600" dirty="0"/>
                        <a:t>State-specific obligation re who must report</a:t>
                      </a:r>
                    </a:p>
                  </a:txBody>
                  <a:tcPr/>
                </a:tc>
                <a:tc>
                  <a:txBody>
                    <a:bodyPr/>
                    <a:lstStyle/>
                    <a:p>
                      <a:r>
                        <a:rPr lang="en-US" sz="1600" dirty="0"/>
                        <a:t>Federal/University Obligation</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47962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
            <a:ext cx="9144000" cy="6858000"/>
          </a:xfrm>
          <a:prstGeom prst="rect">
            <a:avLst/>
          </a:prstGeom>
        </p:spPr>
      </p:pic>
      <p:sp>
        <p:nvSpPr>
          <p:cNvPr id="5" name="TextBox 4"/>
          <p:cNvSpPr txBox="1"/>
          <p:nvPr/>
        </p:nvSpPr>
        <p:spPr>
          <a:xfrm>
            <a:off x="340746" y="1108365"/>
            <a:ext cx="8401472" cy="6801862"/>
          </a:xfrm>
          <a:prstGeom prst="rect">
            <a:avLst/>
          </a:prstGeom>
          <a:noFill/>
        </p:spPr>
        <p:txBody>
          <a:bodyPr wrap="square" rtlCol="0">
            <a:spAutoFit/>
          </a:bodyPr>
          <a:lstStyle/>
          <a:p>
            <a:r>
              <a:rPr lang="en-US" sz="2800" b="1" dirty="0">
                <a:cs typeface="Arial"/>
              </a:rPr>
              <a:t>1. Follow School Title IX Policies:</a:t>
            </a:r>
          </a:p>
          <a:p>
            <a:endParaRPr lang="en-US" sz="2000" b="1" dirty="0">
              <a:cs typeface="Arial"/>
            </a:endParaRPr>
          </a:p>
          <a:p>
            <a:pPr marL="342900" indent="-342900">
              <a:buFont typeface="Arial" panose="020B0604020202020204" pitchFamily="34" charset="0"/>
              <a:buChar char="•"/>
            </a:pPr>
            <a:r>
              <a:rPr lang="en-US" sz="2200" dirty="0">
                <a:cs typeface="Arial"/>
              </a:rPr>
              <a:t>Who must report under your school policies? </a:t>
            </a:r>
          </a:p>
          <a:p>
            <a:pPr marL="800100" lvl="1" indent="-342900">
              <a:buFont typeface="Arial" panose="020B0604020202020204" pitchFamily="34" charset="0"/>
              <a:buChar char="•"/>
            </a:pPr>
            <a:r>
              <a:rPr lang="en-US" sz="2200" dirty="0">
                <a:cs typeface="Arial"/>
              </a:rPr>
              <a:t>Institutions may require all employees to report all harassment or specific incidents such as rape or other types of violence</a:t>
            </a:r>
          </a:p>
          <a:p>
            <a:pPr marL="800100" lvl="1" indent="-342900">
              <a:buFont typeface="Arial" panose="020B0604020202020204" pitchFamily="34" charset="0"/>
              <a:buChar char="•"/>
            </a:pPr>
            <a:r>
              <a:rPr lang="en-US" sz="2200" dirty="0">
                <a:cs typeface="Arial"/>
              </a:rPr>
              <a:t>Institutions may require categories of employees to report</a:t>
            </a:r>
          </a:p>
          <a:p>
            <a:pPr marL="800100" lvl="1" indent="-342900">
              <a:buFont typeface="Arial" panose="020B0604020202020204" pitchFamily="34" charset="0"/>
              <a:buChar char="•"/>
            </a:pPr>
            <a:r>
              <a:rPr lang="en-US" sz="2200" dirty="0">
                <a:cs typeface="Arial"/>
              </a:rPr>
              <a:t>Employees who supervise students</a:t>
            </a:r>
          </a:p>
          <a:p>
            <a:pPr marL="800100" lvl="1" indent="-342900">
              <a:buFont typeface="Arial" panose="020B0604020202020204" pitchFamily="34" charset="0"/>
              <a:buChar char="•"/>
            </a:pPr>
            <a:endParaRPr lang="en-US" sz="2200" dirty="0">
              <a:cs typeface="Arial"/>
            </a:endParaRPr>
          </a:p>
          <a:p>
            <a:pPr marL="342900" indent="-342900">
              <a:buFont typeface="Arial" panose="020B0604020202020204" pitchFamily="34" charset="0"/>
              <a:buChar char="•"/>
            </a:pPr>
            <a:r>
              <a:rPr lang="en-US" sz="2200" dirty="0">
                <a:cs typeface="Arial"/>
              </a:rPr>
              <a:t>What must be reported under your school policies?</a:t>
            </a:r>
          </a:p>
          <a:p>
            <a:pPr marL="800100" lvl="1" indent="-342900">
              <a:buFont typeface="Arial" panose="020B0604020202020204" pitchFamily="34" charset="0"/>
              <a:buChar char="•"/>
            </a:pPr>
            <a:r>
              <a:rPr lang="en-US" sz="2200" dirty="0">
                <a:cs typeface="Arial"/>
              </a:rPr>
              <a:t>Student name(s)</a:t>
            </a:r>
          </a:p>
          <a:p>
            <a:pPr marL="800100" lvl="1" indent="-342900">
              <a:buFont typeface="Arial" panose="020B0604020202020204" pitchFamily="34" charset="0"/>
              <a:buChar char="•"/>
            </a:pPr>
            <a:r>
              <a:rPr lang="en-US" sz="2200" dirty="0">
                <a:cs typeface="Arial"/>
              </a:rPr>
              <a:t>Information learned</a:t>
            </a:r>
          </a:p>
          <a:p>
            <a:endParaRPr lang="en-US" sz="2200" dirty="0">
              <a:cs typeface="Arial"/>
            </a:endParaRPr>
          </a:p>
          <a:p>
            <a:pPr marL="342900" indent="-342900">
              <a:buFont typeface="Arial" panose="020B0604020202020204" pitchFamily="34" charset="0"/>
              <a:buChar char="•"/>
            </a:pPr>
            <a:r>
              <a:rPr lang="en-US" sz="2200" dirty="0">
                <a:cs typeface="Arial"/>
              </a:rPr>
              <a:t>Where must you report under your school policies?</a:t>
            </a:r>
          </a:p>
          <a:p>
            <a:pPr marL="800100" lvl="1" indent="-342900">
              <a:buFont typeface="Arial" panose="020B0604020202020204" pitchFamily="34" charset="0"/>
              <a:buChar char="•"/>
            </a:pPr>
            <a:r>
              <a:rPr lang="en-US" sz="2200" dirty="0">
                <a:cs typeface="Arial"/>
              </a:rPr>
              <a:t>Title IX office</a:t>
            </a:r>
          </a:p>
          <a:p>
            <a:pPr marL="800100" lvl="1" indent="-342900">
              <a:buFont typeface="Arial" panose="020B0604020202020204" pitchFamily="34" charset="0"/>
              <a:buChar char="•"/>
            </a:pPr>
            <a:r>
              <a:rPr lang="en-US" sz="2200" dirty="0">
                <a:cs typeface="Arial"/>
              </a:rPr>
              <a:t>Support service office</a:t>
            </a:r>
          </a:p>
          <a:p>
            <a:endParaRPr lang="en-US" sz="2400" b="1" dirty="0">
              <a:solidFill>
                <a:srgbClr val="7030A0"/>
              </a:solidFill>
              <a:cs typeface="Arial"/>
            </a:endParaRPr>
          </a:p>
          <a:p>
            <a:endParaRPr lang="en-US" sz="2400" b="1" dirty="0">
              <a:solidFill>
                <a:srgbClr val="7030A0"/>
              </a:solidFill>
              <a:cs typeface="Arial"/>
            </a:endParaRPr>
          </a:p>
          <a:p>
            <a:endParaRPr lang="en-US" sz="5400" b="1" dirty="0">
              <a:solidFill>
                <a:srgbClr val="7030A0"/>
              </a:solidFill>
              <a:cs typeface="Arial"/>
            </a:endParaRPr>
          </a:p>
        </p:txBody>
      </p:sp>
    </p:spTree>
    <p:extLst>
      <p:ext uri="{BB962C8B-B14F-4D97-AF65-F5344CB8AC3E}">
        <p14:creationId xmlns:p14="http://schemas.microsoft.com/office/powerpoint/2010/main" val="2923134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00100" y="2054611"/>
            <a:ext cx="3461657" cy="19132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solidFill>
                  <a:schemeClr val="tx1"/>
                </a:solidFill>
                <a:latin typeface="Helvetica" pitchFamily="2" charset="0"/>
              </a:rPr>
              <a:t>Designated Reporter</a:t>
            </a:r>
          </a:p>
          <a:p>
            <a:pPr algn="ctr"/>
            <a:endParaRPr lang="en-US" sz="2400" dirty="0">
              <a:solidFill>
                <a:schemeClr val="tx1"/>
              </a:solidFill>
              <a:latin typeface="Helvetica" pitchFamily="2" charset="0"/>
            </a:endParaRPr>
          </a:p>
          <a:p>
            <a:pPr algn="ctr"/>
            <a:r>
              <a:rPr lang="en-US" sz="2400" dirty="0">
                <a:solidFill>
                  <a:schemeClr val="tx1"/>
                </a:solidFill>
                <a:latin typeface="Helvetica" pitchFamily="2" charset="0"/>
              </a:rPr>
              <a:t>(Responsible Employee)</a:t>
            </a:r>
          </a:p>
        </p:txBody>
      </p:sp>
      <p:sp>
        <p:nvSpPr>
          <p:cNvPr id="4" name="Rounded Rectangle 3"/>
          <p:cNvSpPr/>
          <p:nvPr/>
        </p:nvSpPr>
        <p:spPr>
          <a:xfrm>
            <a:off x="2885090" y="4346403"/>
            <a:ext cx="3678996" cy="20380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solidFill>
                  <a:srgbClr val="FF0000"/>
                </a:solidFill>
                <a:latin typeface="Helvetica" pitchFamily="2" charset="0"/>
              </a:rPr>
              <a:t>Confidential Employee</a:t>
            </a:r>
          </a:p>
          <a:p>
            <a:pPr algn="ctr"/>
            <a:endParaRPr lang="en-US" sz="2400" dirty="0">
              <a:solidFill>
                <a:srgbClr val="FF0000"/>
              </a:solidFill>
              <a:latin typeface="Helvetica" pitchFamily="2" charset="0"/>
            </a:endParaRPr>
          </a:p>
          <a:p>
            <a:pPr algn="ctr"/>
            <a:r>
              <a:rPr lang="en-US" sz="2400" dirty="0">
                <a:solidFill>
                  <a:srgbClr val="FF0000"/>
                </a:solidFill>
                <a:latin typeface="Helvetica" pitchFamily="2" charset="0"/>
              </a:rPr>
              <a:t>(May Limit University’s Ability to Respond)</a:t>
            </a:r>
          </a:p>
        </p:txBody>
      </p:sp>
      <p:sp>
        <p:nvSpPr>
          <p:cNvPr id="5" name="Rounded Rectangle 4"/>
          <p:cNvSpPr/>
          <p:nvPr/>
        </p:nvSpPr>
        <p:spPr>
          <a:xfrm>
            <a:off x="5176157" y="2054611"/>
            <a:ext cx="3510643" cy="19132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latin typeface="Helvetica" pitchFamily="2" charset="0"/>
              </a:rPr>
              <a:t>Student-Directed Reporter</a:t>
            </a:r>
          </a:p>
          <a:p>
            <a:pPr algn="ctr"/>
            <a:endParaRPr lang="en-US" sz="2400" dirty="0">
              <a:latin typeface="Helvetica" pitchFamily="2" charset="0"/>
            </a:endParaRPr>
          </a:p>
          <a:p>
            <a:pPr algn="ctr"/>
            <a:r>
              <a:rPr lang="en-US" sz="2400" dirty="0">
                <a:latin typeface="Helvetica" pitchFamily="2" charset="0"/>
              </a:rPr>
              <a:t>(Cannot Redress Prohibited Conduct)</a:t>
            </a:r>
          </a:p>
        </p:txBody>
      </p:sp>
      <p:sp>
        <p:nvSpPr>
          <p:cNvPr id="2" name="Title 1">
            <a:extLst>
              <a:ext uri="{FF2B5EF4-FFF2-40B4-BE49-F238E27FC236}">
                <a16:creationId xmlns:a16="http://schemas.microsoft.com/office/drawing/2014/main" id="{AAF44138-43DB-6745-8BC2-478A7A8F41A6}"/>
              </a:ext>
            </a:extLst>
          </p:cNvPr>
          <p:cNvSpPr>
            <a:spLocks noGrp="1"/>
          </p:cNvSpPr>
          <p:nvPr>
            <p:ph type="title"/>
          </p:nvPr>
        </p:nvSpPr>
        <p:spPr/>
        <p:txBody>
          <a:bodyPr/>
          <a:lstStyle/>
          <a:p>
            <a:r>
              <a:rPr lang="en-US" dirty="0"/>
              <a:t> </a:t>
            </a:r>
            <a:r>
              <a:rPr lang="en-US" b="1" dirty="0"/>
              <a:t>UO Title IX Reporting Policy</a:t>
            </a:r>
            <a:endParaRPr lang="en-US" dirty="0"/>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22810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
            <a:ext cx="9144000" cy="6858000"/>
          </a:xfrm>
          <a:prstGeom prst="rect">
            <a:avLst/>
          </a:prstGeom>
        </p:spPr>
      </p:pic>
      <p:sp>
        <p:nvSpPr>
          <p:cNvPr id="5" name="TextBox 4"/>
          <p:cNvSpPr txBox="1"/>
          <p:nvPr/>
        </p:nvSpPr>
        <p:spPr>
          <a:xfrm>
            <a:off x="340746" y="1108365"/>
            <a:ext cx="8401472" cy="5755422"/>
          </a:xfrm>
          <a:prstGeom prst="rect">
            <a:avLst/>
          </a:prstGeom>
          <a:noFill/>
        </p:spPr>
        <p:txBody>
          <a:bodyPr wrap="square" rtlCol="0">
            <a:spAutoFit/>
          </a:bodyPr>
          <a:lstStyle/>
          <a:p>
            <a:r>
              <a:rPr lang="en-US" sz="2800" b="1" dirty="0">
                <a:cs typeface="Arial"/>
              </a:rPr>
              <a:t>Confidential Employees</a:t>
            </a:r>
          </a:p>
          <a:p>
            <a:r>
              <a:rPr lang="en-US" sz="2400" dirty="0"/>
              <a:t>May keep the student’s disclosure confidential. Reporting options:</a:t>
            </a:r>
          </a:p>
          <a:p>
            <a:endParaRPr lang="en-US" sz="2400" dirty="0"/>
          </a:p>
          <a:p>
            <a:pPr marL="342900" indent="-342900">
              <a:buFont typeface="Arial" panose="020B0604020202020204" pitchFamily="34" charset="0"/>
              <a:buChar char="•"/>
            </a:pPr>
            <a:r>
              <a:rPr lang="en-US" sz="2400" dirty="0"/>
              <a:t>24-hour SAFE Hotline </a:t>
            </a:r>
          </a:p>
          <a:p>
            <a:pPr marL="342900" indent="-342900">
              <a:buFont typeface="Arial" panose="020B0604020202020204" pitchFamily="34" charset="0"/>
              <a:buChar char="•"/>
            </a:pPr>
            <a:r>
              <a:rPr lang="en-US" sz="2400" dirty="0"/>
              <a:t>Crisis Intervention and Sexual Violence Support Services</a:t>
            </a:r>
          </a:p>
          <a:p>
            <a:pPr marL="342900" indent="-342900">
              <a:buFont typeface="Arial" panose="020B0604020202020204" pitchFamily="34" charset="0"/>
              <a:buChar char="•"/>
            </a:pPr>
            <a:r>
              <a:rPr lang="en-US" sz="2400" dirty="0"/>
              <a:t>University Counseling Center / PSU Counseling Center</a:t>
            </a:r>
          </a:p>
          <a:p>
            <a:pPr marL="342900" indent="-342900">
              <a:buFont typeface="Arial" panose="020B0604020202020204" pitchFamily="34" charset="0"/>
              <a:buChar char="•"/>
            </a:pPr>
            <a:r>
              <a:rPr lang="en-US" sz="2400" dirty="0"/>
              <a:t>University Health Center/ PSU Health Center</a:t>
            </a:r>
          </a:p>
          <a:p>
            <a:pPr marL="342900" indent="-342900">
              <a:buFont typeface="Arial" panose="020B0604020202020204" pitchFamily="34" charset="0"/>
              <a:buChar char="•"/>
            </a:pPr>
            <a:r>
              <a:rPr lang="en-US" sz="2400" dirty="0"/>
              <a:t>Student Survivor Legal Services </a:t>
            </a:r>
          </a:p>
          <a:p>
            <a:pPr marL="342900" indent="-342900">
              <a:buFont typeface="Arial" panose="020B0604020202020204" pitchFamily="34" charset="0"/>
              <a:buChar char="•"/>
            </a:pPr>
            <a:r>
              <a:rPr lang="en-US" sz="2400" dirty="0"/>
              <a:t>Office of Student Advocacy</a:t>
            </a:r>
          </a:p>
          <a:p>
            <a:pPr marL="342900" indent="-342900">
              <a:buFont typeface="Arial" panose="020B0604020202020204" pitchFamily="34" charset="0"/>
              <a:buChar char="•"/>
            </a:pPr>
            <a:r>
              <a:rPr lang="en-US" sz="2400" dirty="0"/>
              <a:t>Anonymous Report Form on Student Conduct Website</a:t>
            </a:r>
          </a:p>
          <a:p>
            <a:pPr marL="342900" indent="-342900">
              <a:buFont typeface="Arial" panose="020B0604020202020204" pitchFamily="34" charset="0"/>
              <a:buChar char="•"/>
            </a:pPr>
            <a:r>
              <a:rPr lang="en-US" sz="2400" dirty="0"/>
              <a:t>University Ombuds Program (state statute)</a:t>
            </a:r>
          </a:p>
          <a:p>
            <a:pPr marL="342900" indent="-342900">
              <a:buFont typeface="Arial" panose="020B0604020202020204" pitchFamily="34" charset="0"/>
              <a:buChar char="•"/>
            </a:pPr>
            <a:r>
              <a:rPr lang="en-US" sz="2400" dirty="0"/>
              <a:t>Anonymous Report Form UOPD Website</a:t>
            </a:r>
          </a:p>
          <a:p>
            <a:endParaRPr lang="en-US" sz="2400" dirty="0"/>
          </a:p>
          <a:p>
            <a:endParaRPr lang="en-US" sz="2800" b="1" dirty="0">
              <a:cs typeface="Arial"/>
            </a:endParaRPr>
          </a:p>
          <a:p>
            <a:pPr marL="457200" indent="-457200">
              <a:buFont typeface="Arial" panose="020B0604020202020204" pitchFamily="34" charset="0"/>
              <a:buChar char="•"/>
            </a:pPr>
            <a:endParaRPr lang="en-US" sz="2400" b="1" dirty="0">
              <a:solidFill>
                <a:srgbClr val="7030A0"/>
              </a:solidFill>
              <a:cs typeface="Arial"/>
            </a:endParaRPr>
          </a:p>
        </p:txBody>
      </p:sp>
    </p:spTree>
    <p:extLst>
      <p:ext uri="{BB962C8B-B14F-4D97-AF65-F5344CB8AC3E}">
        <p14:creationId xmlns:p14="http://schemas.microsoft.com/office/powerpoint/2010/main" val="3355582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00100" y="2054611"/>
            <a:ext cx="3461657" cy="19132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solidFill>
                  <a:srgbClr val="FF0000"/>
                </a:solidFill>
                <a:latin typeface="Helvetica" pitchFamily="2" charset="0"/>
              </a:rPr>
              <a:t>Designated Reporter</a:t>
            </a:r>
          </a:p>
          <a:p>
            <a:pPr algn="ctr"/>
            <a:endParaRPr lang="en-US" sz="2400" dirty="0">
              <a:solidFill>
                <a:srgbClr val="FF0000"/>
              </a:solidFill>
              <a:latin typeface="Helvetica" pitchFamily="2" charset="0"/>
            </a:endParaRPr>
          </a:p>
          <a:p>
            <a:pPr algn="ctr"/>
            <a:r>
              <a:rPr lang="en-US" sz="2400" dirty="0">
                <a:solidFill>
                  <a:srgbClr val="FF0000"/>
                </a:solidFill>
                <a:latin typeface="Helvetica" pitchFamily="2" charset="0"/>
              </a:rPr>
              <a:t>(Responsible Employee)</a:t>
            </a:r>
          </a:p>
        </p:txBody>
      </p:sp>
      <p:sp>
        <p:nvSpPr>
          <p:cNvPr id="4" name="Rounded Rectangle 3"/>
          <p:cNvSpPr/>
          <p:nvPr/>
        </p:nvSpPr>
        <p:spPr>
          <a:xfrm>
            <a:off x="2885090" y="4346403"/>
            <a:ext cx="3678996" cy="20380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latin typeface="Helvetica" pitchFamily="2" charset="0"/>
              </a:rPr>
              <a:t>Confidential Employee</a:t>
            </a:r>
          </a:p>
          <a:p>
            <a:pPr algn="ctr"/>
            <a:endParaRPr lang="en-US" sz="2400" dirty="0">
              <a:latin typeface="Helvetica" pitchFamily="2" charset="0"/>
            </a:endParaRPr>
          </a:p>
          <a:p>
            <a:pPr algn="ctr"/>
            <a:r>
              <a:rPr lang="en-US" sz="2400" dirty="0">
                <a:latin typeface="Helvetica" pitchFamily="2" charset="0"/>
              </a:rPr>
              <a:t>(May Limit University’s Ability to Respond)</a:t>
            </a:r>
          </a:p>
        </p:txBody>
      </p:sp>
      <p:sp>
        <p:nvSpPr>
          <p:cNvPr id="5" name="Rounded Rectangle 4"/>
          <p:cNvSpPr/>
          <p:nvPr/>
        </p:nvSpPr>
        <p:spPr>
          <a:xfrm>
            <a:off x="5176157" y="2054611"/>
            <a:ext cx="3510643" cy="19132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latin typeface="Helvetica" pitchFamily="2" charset="0"/>
              </a:rPr>
              <a:t>Student-Directed Reporter</a:t>
            </a:r>
          </a:p>
          <a:p>
            <a:pPr algn="ctr"/>
            <a:endParaRPr lang="en-US" sz="2400" dirty="0">
              <a:latin typeface="Helvetica" pitchFamily="2" charset="0"/>
            </a:endParaRPr>
          </a:p>
          <a:p>
            <a:pPr algn="ctr"/>
            <a:r>
              <a:rPr lang="en-US" sz="2400" dirty="0">
                <a:latin typeface="Helvetica" pitchFamily="2" charset="0"/>
              </a:rPr>
              <a:t>(Cannot Redress Prohibited Conduct)</a:t>
            </a:r>
          </a:p>
        </p:txBody>
      </p:sp>
      <p:sp>
        <p:nvSpPr>
          <p:cNvPr id="2" name="Title 1">
            <a:extLst>
              <a:ext uri="{FF2B5EF4-FFF2-40B4-BE49-F238E27FC236}">
                <a16:creationId xmlns:a16="http://schemas.microsoft.com/office/drawing/2014/main" id="{AAF44138-43DB-6745-8BC2-478A7A8F41A6}"/>
              </a:ext>
            </a:extLst>
          </p:cNvPr>
          <p:cNvSpPr>
            <a:spLocks noGrp="1"/>
          </p:cNvSpPr>
          <p:nvPr>
            <p:ph type="title"/>
          </p:nvPr>
        </p:nvSpPr>
        <p:spPr/>
        <p:txBody>
          <a:bodyPr/>
          <a:lstStyle/>
          <a:p>
            <a:r>
              <a:rPr lang="en-US" dirty="0"/>
              <a:t> </a:t>
            </a:r>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2743284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
            <a:ext cx="9144000" cy="6858000"/>
          </a:xfrm>
          <a:prstGeom prst="rect">
            <a:avLst/>
          </a:prstGeom>
        </p:spPr>
      </p:pic>
      <p:sp>
        <p:nvSpPr>
          <p:cNvPr id="5" name="TextBox 4"/>
          <p:cNvSpPr txBox="1"/>
          <p:nvPr/>
        </p:nvSpPr>
        <p:spPr>
          <a:xfrm>
            <a:off x="340746" y="1108365"/>
            <a:ext cx="8401472" cy="5755422"/>
          </a:xfrm>
          <a:prstGeom prst="rect">
            <a:avLst/>
          </a:prstGeom>
          <a:noFill/>
        </p:spPr>
        <p:txBody>
          <a:bodyPr wrap="square" rtlCol="0">
            <a:spAutoFit/>
          </a:bodyPr>
          <a:lstStyle/>
          <a:p>
            <a:r>
              <a:rPr lang="en-US" sz="2800" b="1" dirty="0">
                <a:cs typeface="Arial"/>
              </a:rPr>
              <a:t>Designated Reporters</a:t>
            </a:r>
          </a:p>
          <a:p>
            <a:endParaRPr lang="en-US" sz="2400" dirty="0"/>
          </a:p>
          <a:p>
            <a:r>
              <a:rPr lang="en-US" sz="2400" dirty="0"/>
              <a:t>Those employees who have the authority to address prohibited conduct and whom students would reasonably expect to have the authority to remedy prohibited conduct.</a:t>
            </a:r>
          </a:p>
          <a:p>
            <a:endParaRPr lang="en-US" sz="2400" dirty="0"/>
          </a:p>
          <a:p>
            <a:r>
              <a:rPr lang="en-US" sz="2400" dirty="0"/>
              <a:t>A list is available at </a:t>
            </a:r>
            <a:r>
              <a:rPr lang="en-US" sz="2400" dirty="0">
                <a:hlinkClick r:id="rId4"/>
              </a:rPr>
              <a:t>https://titleix.uoregon.edu/designated-reporter#designated-reporter-titles</a:t>
            </a:r>
            <a:r>
              <a:rPr lang="en-US" sz="2400" dirty="0"/>
              <a:t> </a:t>
            </a:r>
          </a:p>
          <a:p>
            <a:endParaRPr lang="en-US" sz="2400" dirty="0"/>
          </a:p>
          <a:p>
            <a:r>
              <a:rPr lang="en-US" sz="2400" dirty="0"/>
              <a:t>Examples: Deans, Department Heads, Conduct Officers, UOPD, OICRC, Title IX, Coaches, Resident Advisors. </a:t>
            </a:r>
          </a:p>
          <a:p>
            <a:endParaRPr lang="en-US" sz="2400" dirty="0"/>
          </a:p>
          <a:p>
            <a:endParaRPr lang="en-US" sz="2400" dirty="0"/>
          </a:p>
          <a:p>
            <a:endParaRPr lang="en-US" sz="2800" b="1" dirty="0">
              <a:cs typeface="Arial"/>
            </a:endParaRPr>
          </a:p>
          <a:p>
            <a:pPr marL="457200" indent="-457200">
              <a:buFont typeface="Arial" panose="020B0604020202020204" pitchFamily="34" charset="0"/>
              <a:buChar char="•"/>
            </a:pPr>
            <a:endParaRPr lang="en-US" sz="2400" b="1" dirty="0">
              <a:solidFill>
                <a:srgbClr val="7030A0"/>
              </a:solidFill>
              <a:cs typeface="Arial"/>
            </a:endParaRPr>
          </a:p>
        </p:txBody>
      </p:sp>
    </p:spTree>
    <p:extLst>
      <p:ext uri="{BB962C8B-B14F-4D97-AF65-F5344CB8AC3E}">
        <p14:creationId xmlns:p14="http://schemas.microsoft.com/office/powerpoint/2010/main" val="839067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00100" y="2054611"/>
            <a:ext cx="3461657" cy="19132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solidFill>
                  <a:schemeClr val="tx1"/>
                </a:solidFill>
                <a:latin typeface="Helvetica" pitchFamily="2" charset="0"/>
              </a:rPr>
              <a:t>Designated Reporter</a:t>
            </a:r>
          </a:p>
          <a:p>
            <a:pPr algn="ctr"/>
            <a:endParaRPr lang="en-US" sz="2400" dirty="0">
              <a:solidFill>
                <a:schemeClr val="tx1"/>
              </a:solidFill>
              <a:latin typeface="Helvetica" pitchFamily="2" charset="0"/>
            </a:endParaRPr>
          </a:p>
          <a:p>
            <a:pPr algn="ctr"/>
            <a:r>
              <a:rPr lang="en-US" sz="2400" dirty="0">
                <a:solidFill>
                  <a:schemeClr val="tx1"/>
                </a:solidFill>
                <a:latin typeface="Helvetica" pitchFamily="2" charset="0"/>
              </a:rPr>
              <a:t>(Responsible Employee)</a:t>
            </a:r>
          </a:p>
        </p:txBody>
      </p:sp>
      <p:sp>
        <p:nvSpPr>
          <p:cNvPr id="4" name="Rounded Rectangle 3"/>
          <p:cNvSpPr/>
          <p:nvPr/>
        </p:nvSpPr>
        <p:spPr>
          <a:xfrm>
            <a:off x="2885090" y="4346403"/>
            <a:ext cx="3678996" cy="203806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latin typeface="Helvetica" pitchFamily="2" charset="0"/>
              </a:rPr>
              <a:t>Confidential Employee</a:t>
            </a:r>
          </a:p>
          <a:p>
            <a:pPr algn="ctr"/>
            <a:endParaRPr lang="en-US" sz="2400" dirty="0">
              <a:latin typeface="Helvetica" pitchFamily="2" charset="0"/>
            </a:endParaRPr>
          </a:p>
          <a:p>
            <a:pPr algn="ctr"/>
            <a:r>
              <a:rPr lang="en-US" sz="2400" dirty="0">
                <a:latin typeface="Helvetica" pitchFamily="2" charset="0"/>
              </a:rPr>
              <a:t>(May Limit University’s Ability to Respond)</a:t>
            </a:r>
          </a:p>
        </p:txBody>
      </p:sp>
      <p:sp>
        <p:nvSpPr>
          <p:cNvPr id="5" name="Rounded Rectangle 4"/>
          <p:cNvSpPr/>
          <p:nvPr/>
        </p:nvSpPr>
        <p:spPr>
          <a:xfrm>
            <a:off x="5176157" y="2054611"/>
            <a:ext cx="3510643" cy="19132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dirty="0">
                <a:solidFill>
                  <a:srgbClr val="FF0000"/>
                </a:solidFill>
                <a:latin typeface="Helvetica" pitchFamily="2" charset="0"/>
              </a:rPr>
              <a:t>Student-Directed Reporter</a:t>
            </a:r>
          </a:p>
          <a:p>
            <a:pPr algn="ctr"/>
            <a:endParaRPr lang="en-US" sz="2400" dirty="0">
              <a:solidFill>
                <a:srgbClr val="FF0000"/>
              </a:solidFill>
              <a:latin typeface="Helvetica" pitchFamily="2" charset="0"/>
            </a:endParaRPr>
          </a:p>
          <a:p>
            <a:pPr algn="ctr"/>
            <a:r>
              <a:rPr lang="en-US" sz="2400" dirty="0">
                <a:solidFill>
                  <a:srgbClr val="FF0000"/>
                </a:solidFill>
                <a:latin typeface="Helvetica" pitchFamily="2" charset="0"/>
              </a:rPr>
              <a:t>(Cannot Redress Prohibited Conduct)</a:t>
            </a:r>
          </a:p>
        </p:txBody>
      </p:sp>
      <p:sp>
        <p:nvSpPr>
          <p:cNvPr id="2" name="Title 1">
            <a:extLst>
              <a:ext uri="{FF2B5EF4-FFF2-40B4-BE49-F238E27FC236}">
                <a16:creationId xmlns:a16="http://schemas.microsoft.com/office/drawing/2014/main" id="{AAF44138-43DB-6745-8BC2-478A7A8F41A6}"/>
              </a:ext>
            </a:extLst>
          </p:cNvPr>
          <p:cNvSpPr>
            <a:spLocks noGrp="1"/>
          </p:cNvSpPr>
          <p:nvPr>
            <p:ph type="title"/>
          </p:nvPr>
        </p:nvSpPr>
        <p:spPr/>
        <p:txBody>
          <a:bodyPr/>
          <a:lstStyle/>
          <a:p>
            <a:endParaRPr lang="en-US" dirty="0"/>
          </a:p>
        </p:txBody>
      </p:sp>
      <p:sp>
        <p:nvSpPr>
          <p:cNvPr id="6" name="Content Placeholder 5"/>
          <p:cNvSpPr>
            <a:spLocks noGrp="1"/>
          </p:cNvSpPr>
          <p:nvPr>
            <p:ph idx="1"/>
          </p:nvPr>
        </p:nvSpPr>
        <p:spPr/>
        <p:txBody>
          <a:bodyPr/>
          <a:lstStyle/>
          <a:p>
            <a:endParaRPr lang="en-US" dirty="0"/>
          </a:p>
        </p:txBody>
      </p:sp>
    </p:spTree>
    <p:extLst>
      <p:ext uri="{BB962C8B-B14F-4D97-AF65-F5344CB8AC3E}">
        <p14:creationId xmlns:p14="http://schemas.microsoft.com/office/powerpoint/2010/main" val="2622600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
            <a:ext cx="9144000" cy="6858000"/>
          </a:xfrm>
          <a:prstGeom prst="rect">
            <a:avLst/>
          </a:prstGeom>
        </p:spPr>
      </p:pic>
      <p:sp>
        <p:nvSpPr>
          <p:cNvPr id="5" name="TextBox 4"/>
          <p:cNvSpPr txBox="1"/>
          <p:nvPr/>
        </p:nvSpPr>
        <p:spPr>
          <a:xfrm>
            <a:off x="304170" y="1163229"/>
            <a:ext cx="8401472" cy="4832092"/>
          </a:xfrm>
          <a:prstGeom prst="rect">
            <a:avLst/>
          </a:prstGeom>
          <a:noFill/>
        </p:spPr>
        <p:txBody>
          <a:bodyPr wrap="square" rtlCol="0">
            <a:spAutoFit/>
          </a:bodyPr>
          <a:lstStyle/>
          <a:p>
            <a:r>
              <a:rPr lang="en-US" sz="2800" b="1" dirty="0">
                <a:cs typeface="Arial"/>
              </a:rPr>
              <a:t>Student-Directed Employees</a:t>
            </a:r>
          </a:p>
          <a:p>
            <a:endParaRPr lang="en-US" sz="2800" b="1" dirty="0">
              <a:cs typeface="Arial"/>
            </a:endParaRPr>
          </a:p>
          <a:p>
            <a:pPr marL="457200" indent="-457200">
              <a:buFont typeface="Arial" panose="020B0604020202020204" pitchFamily="34" charset="0"/>
              <a:buChar char="•"/>
            </a:pPr>
            <a:r>
              <a:rPr lang="en-US" sz="2800" dirty="0">
                <a:cs typeface="Arial"/>
              </a:rPr>
              <a:t>Employees who are not designated reporters or confidential employees are student-directed.</a:t>
            </a:r>
          </a:p>
          <a:p>
            <a:pPr marL="457200" indent="-457200">
              <a:buFont typeface="Arial" panose="020B0604020202020204" pitchFamily="34" charset="0"/>
              <a:buChar char="•"/>
            </a:pPr>
            <a:r>
              <a:rPr lang="en-US" sz="2800" dirty="0">
                <a:cs typeface="Arial"/>
              </a:rPr>
              <a:t>Most employees on campus are student-directed, including financial .</a:t>
            </a:r>
          </a:p>
          <a:p>
            <a:pPr marL="457200" indent="-457200">
              <a:buFont typeface="Arial" panose="020B0604020202020204" pitchFamily="34" charset="0"/>
              <a:buChar char="•"/>
            </a:pPr>
            <a:r>
              <a:rPr lang="en-US" sz="2800" dirty="0">
                <a:cs typeface="Arial"/>
              </a:rPr>
              <a:t>This category is required to respect students’ wishes regarding disclosure.</a:t>
            </a:r>
          </a:p>
          <a:p>
            <a:pPr marL="457200" indent="-457200">
              <a:buFont typeface="Arial" panose="020B0604020202020204" pitchFamily="34" charset="0"/>
              <a:buChar char="•"/>
            </a:pPr>
            <a:r>
              <a:rPr lang="en-US" sz="2800" dirty="0">
                <a:cs typeface="Arial"/>
              </a:rPr>
              <a:t>Also required to confidentially consult with Crisis Intervention. May disclose students’ name to Crisis Intervention w/student permission.</a:t>
            </a:r>
          </a:p>
        </p:txBody>
      </p:sp>
    </p:spTree>
    <p:extLst>
      <p:ext uri="{BB962C8B-B14F-4D97-AF65-F5344CB8AC3E}">
        <p14:creationId xmlns:p14="http://schemas.microsoft.com/office/powerpoint/2010/main" val="3950997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815" y="1737505"/>
            <a:ext cx="6858000" cy="1934843"/>
          </a:xfrm>
        </p:spPr>
        <p:txBody>
          <a:bodyPr>
            <a:normAutofit fontScale="90000"/>
          </a:bodyPr>
          <a:lstStyle/>
          <a:p>
            <a:pPr algn="ctr"/>
            <a:r>
              <a:rPr lang="en-US" dirty="0">
                <a:solidFill>
                  <a:srgbClr val="92D050"/>
                </a:solidFill>
              </a:rPr>
              <a:t>Federal Laws:</a:t>
            </a:r>
            <a:br>
              <a:rPr lang="en-US" dirty="0">
                <a:solidFill>
                  <a:srgbClr val="92D050"/>
                </a:solidFill>
              </a:rPr>
            </a:br>
            <a:r>
              <a:rPr lang="en-US" dirty="0">
                <a:solidFill>
                  <a:srgbClr val="92D050"/>
                </a:solidFill>
              </a:rPr>
              <a:t>Title IX, Clery, VAWA</a:t>
            </a:r>
            <a:br>
              <a:rPr lang="en-US" dirty="0">
                <a:solidFill>
                  <a:srgbClr val="92D050"/>
                </a:solidFill>
              </a:rPr>
            </a:br>
            <a:r>
              <a:rPr lang="en-US" dirty="0">
                <a:solidFill>
                  <a:srgbClr val="92D050"/>
                </a:solidFill>
              </a:rPr>
              <a:t>&amp; Reporting Child Abuse</a:t>
            </a:r>
          </a:p>
        </p:txBody>
      </p:sp>
    </p:spTree>
    <p:extLst>
      <p:ext uri="{BB962C8B-B14F-4D97-AF65-F5344CB8AC3E}">
        <p14:creationId xmlns:p14="http://schemas.microsoft.com/office/powerpoint/2010/main" val="360780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594360" y="1677527"/>
            <a:ext cx="8336280" cy="3193182"/>
          </a:xfrm>
          <a:prstGeom prst="rect">
            <a:avLst/>
          </a:prstGeom>
          <a:noFill/>
        </p:spPr>
        <p:txBody>
          <a:bodyPr wrap="square" rtlCol="0">
            <a:spAutoFit/>
          </a:bodyPr>
          <a:lstStyle/>
          <a:p>
            <a:pPr defTabSz="685800"/>
            <a:r>
              <a:rPr lang="en-US" sz="2800" b="1" dirty="0">
                <a:solidFill>
                  <a:prstClr val="black"/>
                </a:solidFill>
              </a:rPr>
              <a:t> (i) Did the student disclose to a “supervisor?”</a:t>
            </a:r>
          </a:p>
          <a:p>
            <a:pPr marL="257175" indent="-257175" defTabSz="685800">
              <a:buFontTx/>
              <a:buAutoNum type="romanUcPeriod"/>
            </a:pPr>
            <a:endParaRPr lang="en-US" sz="2000" dirty="0">
              <a:solidFill>
                <a:prstClr val="black"/>
              </a:solidFill>
            </a:endParaRPr>
          </a:p>
          <a:p>
            <a:pPr defTabSz="685800"/>
            <a:r>
              <a:rPr lang="en-US" sz="2000" dirty="0">
                <a:solidFill>
                  <a:prstClr val="black"/>
                </a:solidFill>
              </a:rPr>
              <a:t>“a Supervisor is a person who has the power to take tangible employment actions against an employee, i.e., to effect a significant change of employment status, such as hiring, firing, failing to promote, reassignment with significantly different responsibilities, or a decision causing a significant change in benefits.”</a:t>
            </a:r>
          </a:p>
          <a:p>
            <a:pPr marL="257175" indent="-257175" defTabSz="685800">
              <a:buFontTx/>
              <a:buAutoNum type="arabicPeriod"/>
            </a:pPr>
            <a:endParaRPr lang="en-US" sz="2000" dirty="0">
              <a:solidFill>
                <a:prstClr val="black"/>
              </a:solidFill>
            </a:endParaRPr>
          </a:p>
          <a:p>
            <a:pPr defTabSz="685800"/>
            <a:r>
              <a:rPr lang="en-US" sz="2000" dirty="0">
                <a:solidFill>
                  <a:prstClr val="black"/>
                </a:solidFill>
              </a:rPr>
              <a:t>Just because a person’s title contains the word supervisor, that person may not necessarily be a supervisor for purposes of this policy.  </a:t>
            </a:r>
          </a:p>
          <a:p>
            <a:pPr marL="600075" lvl="1" indent="-257175" defTabSz="685800">
              <a:buFontTx/>
              <a:buAutoNum type="arabicPeriod"/>
            </a:pPr>
            <a:endParaRPr lang="en-US" sz="1350" dirty="0">
              <a:solidFill>
                <a:prstClr val="black"/>
              </a:solidFill>
            </a:endParaRPr>
          </a:p>
        </p:txBody>
      </p:sp>
      <p:sp>
        <p:nvSpPr>
          <p:cNvPr id="4" name="TextBox 3"/>
          <p:cNvSpPr txBox="1"/>
          <p:nvPr/>
        </p:nvSpPr>
        <p:spPr>
          <a:xfrm>
            <a:off x="594360" y="1039906"/>
            <a:ext cx="8107188" cy="584775"/>
          </a:xfrm>
          <a:prstGeom prst="rect">
            <a:avLst/>
          </a:prstGeom>
          <a:noFill/>
        </p:spPr>
        <p:txBody>
          <a:bodyPr wrap="square" rtlCol="0">
            <a:spAutoFit/>
          </a:bodyPr>
          <a:lstStyle/>
          <a:p>
            <a:r>
              <a:rPr lang="en-US" sz="3200" b="1" dirty="0"/>
              <a:t>Supervisors of Student Employees</a:t>
            </a:r>
          </a:p>
        </p:txBody>
      </p:sp>
    </p:spTree>
    <p:extLst>
      <p:ext uri="{BB962C8B-B14F-4D97-AF65-F5344CB8AC3E}">
        <p14:creationId xmlns:p14="http://schemas.microsoft.com/office/powerpoint/2010/main" val="2963818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3458" y="1411315"/>
            <a:ext cx="8211902" cy="523220"/>
          </a:xfrm>
          <a:prstGeom prst="rect">
            <a:avLst/>
          </a:prstGeom>
          <a:noFill/>
        </p:spPr>
        <p:txBody>
          <a:bodyPr wrap="square" rtlCol="0">
            <a:spAutoFit/>
          </a:bodyPr>
          <a:lstStyle/>
          <a:p>
            <a:pPr defTabSz="514350"/>
            <a:r>
              <a:rPr lang="en-US" sz="2800" b="1" dirty="0">
                <a:solidFill>
                  <a:prstClr val="black"/>
                </a:solidFill>
                <a:cs typeface="Arial"/>
              </a:rPr>
              <a:t>(ii) Did the student disclose “workplace harassment?”</a:t>
            </a:r>
          </a:p>
        </p:txBody>
      </p:sp>
      <p:sp>
        <p:nvSpPr>
          <p:cNvPr id="3" name="TextBox 2"/>
          <p:cNvSpPr txBox="1"/>
          <p:nvPr/>
        </p:nvSpPr>
        <p:spPr>
          <a:xfrm>
            <a:off x="1143000" y="2251711"/>
            <a:ext cx="7452360" cy="3572196"/>
          </a:xfrm>
          <a:prstGeom prst="rect">
            <a:avLst/>
          </a:prstGeom>
          <a:noFill/>
        </p:spPr>
        <p:txBody>
          <a:bodyPr wrap="square" rtlCol="0">
            <a:spAutoFit/>
          </a:bodyPr>
          <a:lstStyle/>
          <a:p>
            <a:pPr defTabSz="514350"/>
            <a:r>
              <a:rPr lang="en-US" sz="2400" dirty="0">
                <a:solidFill>
                  <a:prstClr val="black"/>
                </a:solidFill>
              </a:rPr>
              <a:t>Is the experience being disclosed about workplace harassment? </a:t>
            </a:r>
          </a:p>
          <a:p>
            <a:pPr defTabSz="514350"/>
            <a:endParaRPr lang="en-US" sz="2400" dirty="0">
              <a:solidFill>
                <a:prstClr val="black"/>
              </a:solidFill>
            </a:endParaRPr>
          </a:p>
          <a:p>
            <a:pPr defTabSz="514350"/>
            <a:r>
              <a:rPr lang="en-US" sz="2400" dirty="0">
                <a:solidFill>
                  <a:prstClr val="black"/>
                </a:solidFill>
              </a:rPr>
              <a:t>i.e. Did the behavior or incident occur in the workplace?</a:t>
            </a:r>
          </a:p>
          <a:p>
            <a:pPr defTabSz="514350"/>
            <a:r>
              <a:rPr lang="en-US" sz="2400" dirty="0">
                <a:solidFill>
                  <a:prstClr val="black"/>
                </a:solidFill>
              </a:rPr>
              <a:t>Is it related to work? Did it significantly affect the workplace? </a:t>
            </a:r>
          </a:p>
          <a:p>
            <a:pPr defTabSz="514350"/>
            <a:endParaRPr lang="en-US" sz="2400" dirty="0">
              <a:solidFill>
                <a:prstClr val="black"/>
              </a:solidFill>
            </a:endParaRPr>
          </a:p>
          <a:p>
            <a:pPr defTabSz="514350"/>
            <a:endParaRPr lang="en-US" sz="2400" dirty="0">
              <a:solidFill>
                <a:prstClr val="black"/>
              </a:solidFill>
            </a:endParaRPr>
          </a:p>
          <a:p>
            <a:pPr defTabSz="514350"/>
            <a:r>
              <a:rPr lang="en-US" sz="2400" dirty="0">
                <a:solidFill>
                  <a:prstClr val="black"/>
                </a:solidFill>
              </a:rPr>
              <a:t>If not, this may not trigger reporting.  </a:t>
            </a:r>
          </a:p>
          <a:p>
            <a:pPr marL="450056" lvl="1" indent="-192881" defTabSz="514350">
              <a:buFontTx/>
              <a:buAutoNum type="arabicPeriod"/>
            </a:pPr>
            <a:endParaRPr lang="en-US" sz="1013" dirty="0">
              <a:solidFill>
                <a:prstClr val="black"/>
              </a:solidFill>
            </a:endParaRPr>
          </a:p>
        </p:txBody>
      </p:sp>
    </p:spTree>
    <p:extLst>
      <p:ext uri="{BB962C8B-B14F-4D97-AF65-F5344CB8AC3E}">
        <p14:creationId xmlns:p14="http://schemas.microsoft.com/office/powerpoint/2010/main" val="3827490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p:cNvSpPr>
            <a:spLocks noGrp="1"/>
          </p:cNvSpPr>
          <p:nvPr>
            <p:ph type="title"/>
          </p:nvPr>
        </p:nvSpPr>
        <p:spPr>
          <a:xfrm>
            <a:off x="1068169" y="1198014"/>
            <a:ext cx="6343650" cy="642938"/>
          </a:xfrm>
        </p:spPr>
        <p:txBody>
          <a:bodyPr>
            <a:noAutofit/>
          </a:bodyPr>
          <a:lstStyle/>
          <a:p>
            <a:pPr algn="l"/>
            <a:r>
              <a:rPr lang="en-US" sz="2800" b="1" dirty="0">
                <a:latin typeface="+mn-lt"/>
              </a:rPr>
              <a:t>(iii) Supervisor of accused or accusing? </a:t>
            </a:r>
          </a:p>
        </p:txBody>
      </p:sp>
      <p:sp>
        <p:nvSpPr>
          <p:cNvPr id="7" name="Text Placeholder 6"/>
          <p:cNvSpPr>
            <a:spLocks noGrp="1"/>
          </p:cNvSpPr>
          <p:nvPr>
            <p:ph type="body" idx="1"/>
          </p:nvPr>
        </p:nvSpPr>
        <p:spPr>
          <a:xfrm>
            <a:off x="1138177" y="1975446"/>
            <a:ext cx="3647955" cy="857028"/>
          </a:xfrm>
        </p:spPr>
        <p:txBody>
          <a:bodyPr>
            <a:noAutofit/>
          </a:bodyPr>
          <a:lstStyle/>
          <a:p>
            <a:r>
              <a:rPr lang="en-US" sz="1800" dirty="0"/>
              <a:t>If a student discloses directly to </a:t>
            </a:r>
            <a:r>
              <a:rPr lang="en-US" dirty="0"/>
              <a:t>her </a:t>
            </a:r>
            <a:r>
              <a:rPr lang="en-US" sz="1800" dirty="0"/>
              <a:t> supervisor: </a:t>
            </a:r>
          </a:p>
        </p:txBody>
      </p:sp>
      <p:sp>
        <p:nvSpPr>
          <p:cNvPr id="8" name="Content Placeholder 7"/>
          <p:cNvSpPr>
            <a:spLocks noGrp="1"/>
          </p:cNvSpPr>
          <p:nvPr>
            <p:ph sz="half" idx="2"/>
          </p:nvPr>
        </p:nvSpPr>
        <p:spPr>
          <a:xfrm>
            <a:off x="1138177" y="3060412"/>
            <a:ext cx="2998411" cy="1722160"/>
          </a:xfrm>
        </p:spPr>
        <p:txBody>
          <a:bodyPr>
            <a:noAutofit/>
          </a:bodyPr>
          <a:lstStyle/>
          <a:p>
            <a:r>
              <a:rPr lang="en-US" sz="2000" dirty="0"/>
              <a:t>And discloses workplace harassment</a:t>
            </a:r>
          </a:p>
          <a:p>
            <a:endParaRPr lang="en-US" sz="2000" dirty="0"/>
          </a:p>
          <a:p>
            <a:r>
              <a:rPr lang="en-US" sz="2000" dirty="0"/>
              <a:t>The supervisor is obligated to report</a:t>
            </a:r>
          </a:p>
        </p:txBody>
      </p:sp>
      <p:sp>
        <p:nvSpPr>
          <p:cNvPr id="9" name="Text Placeholder 8"/>
          <p:cNvSpPr>
            <a:spLocks noGrp="1"/>
          </p:cNvSpPr>
          <p:nvPr>
            <p:ph type="body" sz="quarter" idx="3"/>
          </p:nvPr>
        </p:nvSpPr>
        <p:spPr>
          <a:xfrm>
            <a:off x="4786132" y="1840952"/>
            <a:ext cx="3693856" cy="991522"/>
          </a:xfrm>
        </p:spPr>
        <p:txBody>
          <a:bodyPr>
            <a:noAutofit/>
          </a:bodyPr>
          <a:lstStyle/>
          <a:p>
            <a:r>
              <a:rPr lang="en-US" sz="1800" dirty="0"/>
              <a:t>If a student discloses to the alleged wrongdoer’s supervisor:  </a:t>
            </a:r>
          </a:p>
        </p:txBody>
      </p:sp>
      <p:sp>
        <p:nvSpPr>
          <p:cNvPr id="10" name="Content Placeholder 9"/>
          <p:cNvSpPr>
            <a:spLocks noGrp="1"/>
          </p:cNvSpPr>
          <p:nvPr>
            <p:ph sz="quarter" idx="4"/>
          </p:nvPr>
        </p:nvSpPr>
        <p:spPr>
          <a:xfrm>
            <a:off x="4786132" y="3038966"/>
            <a:ext cx="2930723" cy="1420492"/>
          </a:xfrm>
        </p:spPr>
        <p:txBody>
          <a:bodyPr>
            <a:noAutofit/>
          </a:bodyPr>
          <a:lstStyle/>
          <a:p>
            <a:r>
              <a:rPr lang="en-US" sz="2000" dirty="0"/>
              <a:t>And discloses workplace harassment </a:t>
            </a:r>
          </a:p>
          <a:p>
            <a:pPr marL="0" indent="0">
              <a:buNone/>
            </a:pPr>
            <a:endParaRPr lang="en-US" sz="2000" dirty="0"/>
          </a:p>
          <a:p>
            <a:r>
              <a:rPr lang="en-US" sz="2000" dirty="0"/>
              <a:t>The supervisor is obligated to report</a:t>
            </a:r>
          </a:p>
        </p:txBody>
      </p:sp>
      <p:sp>
        <p:nvSpPr>
          <p:cNvPr id="3" name="TextBox 2"/>
          <p:cNvSpPr txBox="1"/>
          <p:nvPr/>
        </p:nvSpPr>
        <p:spPr>
          <a:xfrm>
            <a:off x="1697355" y="5086824"/>
            <a:ext cx="5749290" cy="1015663"/>
          </a:xfrm>
          <a:prstGeom prst="rect">
            <a:avLst/>
          </a:prstGeom>
          <a:noFill/>
        </p:spPr>
        <p:txBody>
          <a:bodyPr wrap="square" rtlCol="0">
            <a:spAutoFit/>
          </a:bodyPr>
          <a:lstStyle/>
          <a:p>
            <a:pPr algn="ctr" defTabSz="342900"/>
            <a:r>
              <a:rPr lang="en-US" sz="2000" i="1" dirty="0">
                <a:solidFill>
                  <a:prstClr val="black"/>
                </a:solidFill>
              </a:rPr>
              <a:t>Supervisors who directly witness any type of discrimination and harassment in the workplace are required to report. </a:t>
            </a:r>
          </a:p>
        </p:txBody>
      </p:sp>
    </p:spTree>
    <p:extLst>
      <p:ext uri="{BB962C8B-B14F-4D97-AF65-F5344CB8AC3E}">
        <p14:creationId xmlns:p14="http://schemas.microsoft.com/office/powerpoint/2010/main" val="4171272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
            <a:ext cx="9144000" cy="6858000"/>
          </a:xfrm>
          <a:prstGeom prst="rect">
            <a:avLst/>
          </a:prstGeom>
        </p:spPr>
      </p:pic>
      <p:sp>
        <p:nvSpPr>
          <p:cNvPr id="5" name="TextBox 4"/>
          <p:cNvSpPr txBox="1"/>
          <p:nvPr/>
        </p:nvSpPr>
        <p:spPr>
          <a:xfrm>
            <a:off x="304170" y="1163229"/>
            <a:ext cx="8401472" cy="3539430"/>
          </a:xfrm>
          <a:prstGeom prst="rect">
            <a:avLst/>
          </a:prstGeom>
          <a:noFill/>
        </p:spPr>
        <p:txBody>
          <a:bodyPr wrap="square" rtlCol="0">
            <a:spAutoFit/>
          </a:bodyPr>
          <a:lstStyle/>
          <a:p>
            <a:r>
              <a:rPr lang="en-US" sz="2800" b="1" dirty="0">
                <a:cs typeface="Arial"/>
              </a:rPr>
              <a:t>2. Positives of UO Policy</a:t>
            </a:r>
          </a:p>
          <a:p>
            <a:endParaRPr lang="en-US" sz="2800" b="1" dirty="0">
              <a:cs typeface="Arial"/>
            </a:endParaRPr>
          </a:p>
          <a:p>
            <a:pPr marL="457200" indent="-457200">
              <a:buFont typeface="Arial" panose="020B0604020202020204" pitchFamily="34" charset="0"/>
              <a:buChar char="•"/>
            </a:pPr>
            <a:r>
              <a:rPr lang="en-US" sz="2800" dirty="0">
                <a:cs typeface="Arial"/>
              </a:rPr>
              <a:t>Was created through collaborative process, which has meant community buy-in</a:t>
            </a:r>
          </a:p>
          <a:p>
            <a:pPr marL="457200" indent="-457200">
              <a:buFont typeface="Arial" panose="020B0604020202020204" pitchFamily="34" charset="0"/>
              <a:buChar char="•"/>
            </a:pPr>
            <a:r>
              <a:rPr lang="en-US" sz="2800" dirty="0">
                <a:cs typeface="Arial"/>
              </a:rPr>
              <a:t>Students are seeking support services and surveys indicate most have positive experience with process</a:t>
            </a:r>
          </a:p>
          <a:p>
            <a:pPr marL="457200" indent="-457200">
              <a:buFont typeface="Arial" panose="020B0604020202020204" pitchFamily="34" charset="0"/>
              <a:buChar char="•"/>
            </a:pPr>
            <a:r>
              <a:rPr lang="en-US" sz="2800" dirty="0">
                <a:cs typeface="Arial"/>
              </a:rPr>
              <a:t>Students retain autonomy, significant for sexual assault survivors</a:t>
            </a:r>
          </a:p>
        </p:txBody>
      </p:sp>
    </p:spTree>
    <p:extLst>
      <p:ext uri="{BB962C8B-B14F-4D97-AF65-F5344CB8AC3E}">
        <p14:creationId xmlns:p14="http://schemas.microsoft.com/office/powerpoint/2010/main" val="1765223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
            <a:ext cx="9144000" cy="6858000"/>
          </a:xfrm>
          <a:prstGeom prst="rect">
            <a:avLst/>
          </a:prstGeom>
        </p:spPr>
      </p:pic>
      <p:sp>
        <p:nvSpPr>
          <p:cNvPr id="5" name="TextBox 4"/>
          <p:cNvSpPr txBox="1"/>
          <p:nvPr/>
        </p:nvSpPr>
        <p:spPr>
          <a:xfrm>
            <a:off x="304170" y="1163229"/>
            <a:ext cx="8401472" cy="3108543"/>
          </a:xfrm>
          <a:prstGeom prst="rect">
            <a:avLst/>
          </a:prstGeom>
          <a:noFill/>
        </p:spPr>
        <p:txBody>
          <a:bodyPr wrap="square" rtlCol="0">
            <a:spAutoFit/>
          </a:bodyPr>
          <a:lstStyle/>
          <a:p>
            <a:r>
              <a:rPr lang="en-US" sz="2800" b="1" dirty="0">
                <a:cs typeface="Arial"/>
              </a:rPr>
              <a:t>3. Challenges with UO Policy</a:t>
            </a:r>
          </a:p>
          <a:p>
            <a:endParaRPr lang="en-US" sz="2800" b="1" dirty="0">
              <a:cs typeface="Arial"/>
            </a:endParaRPr>
          </a:p>
          <a:p>
            <a:pPr marL="457200" indent="-457200">
              <a:buFont typeface="Arial" panose="020B0604020202020204" pitchFamily="34" charset="0"/>
              <a:buChar char="•"/>
            </a:pPr>
            <a:r>
              <a:rPr lang="en-US" sz="2800" dirty="0">
                <a:cs typeface="Arial"/>
              </a:rPr>
              <a:t>Employees must be aware and comply</a:t>
            </a:r>
          </a:p>
          <a:p>
            <a:pPr marL="457200" indent="-457200">
              <a:buFont typeface="Arial" panose="020B0604020202020204" pitchFamily="34" charset="0"/>
              <a:buChar char="•"/>
            </a:pPr>
            <a:r>
              <a:rPr lang="en-US" sz="2800" dirty="0">
                <a:cs typeface="Arial"/>
              </a:rPr>
              <a:t>Student-directed employee may make inadvertent disclosure to UO which puts UO on notice, arguably triggering official response</a:t>
            </a:r>
          </a:p>
          <a:p>
            <a:pPr marL="457200" indent="-457200">
              <a:buFont typeface="Arial" panose="020B0604020202020204" pitchFamily="34" charset="0"/>
              <a:buChar char="•"/>
            </a:pPr>
            <a:r>
              <a:rPr lang="en-US" sz="2800" dirty="0">
                <a:cs typeface="Arial"/>
              </a:rPr>
              <a:t>Untested by OCR</a:t>
            </a:r>
          </a:p>
        </p:txBody>
      </p:sp>
    </p:spTree>
    <p:extLst>
      <p:ext uri="{BB962C8B-B14F-4D97-AF65-F5344CB8AC3E}">
        <p14:creationId xmlns:p14="http://schemas.microsoft.com/office/powerpoint/2010/main" val="22578450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vision_slides6.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68"/>
            <a:ext cx="9144000" cy="6858000"/>
          </a:xfrm>
          <a:prstGeom prst="rect">
            <a:avLst/>
          </a:prstGeom>
        </p:spPr>
      </p:pic>
      <p:sp>
        <p:nvSpPr>
          <p:cNvPr id="5" name="TextBox 4"/>
          <p:cNvSpPr txBox="1"/>
          <p:nvPr/>
        </p:nvSpPr>
        <p:spPr>
          <a:xfrm>
            <a:off x="371264" y="1006886"/>
            <a:ext cx="8401472" cy="4832092"/>
          </a:xfrm>
          <a:prstGeom prst="rect">
            <a:avLst/>
          </a:prstGeom>
          <a:noFill/>
        </p:spPr>
        <p:txBody>
          <a:bodyPr wrap="square" rtlCol="0">
            <a:spAutoFit/>
          </a:bodyPr>
          <a:lstStyle/>
          <a:p>
            <a:r>
              <a:rPr lang="en-US" sz="2800" b="1" dirty="0">
                <a:cs typeface="Arial"/>
              </a:rPr>
              <a:t>4. What About Retaliation?</a:t>
            </a:r>
          </a:p>
          <a:p>
            <a:endParaRPr lang="en-US" sz="2800" b="1" dirty="0">
              <a:cs typeface="Arial"/>
            </a:endParaRPr>
          </a:p>
          <a:p>
            <a:pPr marL="457200" indent="-457200">
              <a:buFont typeface="Arial" panose="020B0604020202020204" pitchFamily="34" charset="0"/>
              <a:buChar char="•"/>
            </a:pPr>
            <a:r>
              <a:rPr lang="en-US" sz="2800" dirty="0">
                <a:cs typeface="Arial"/>
              </a:rPr>
              <a:t>Retaliation means taking adverse action against someone in response to legally protected activity. Retaliation is prohibited under Title IX.</a:t>
            </a:r>
          </a:p>
          <a:p>
            <a:pPr marL="457200" indent="-457200">
              <a:buFont typeface="Arial" panose="020B0604020202020204" pitchFamily="34" charset="0"/>
              <a:buChar char="•"/>
            </a:pPr>
            <a:r>
              <a:rPr lang="en-US" sz="2800" dirty="0">
                <a:cs typeface="Arial"/>
              </a:rPr>
              <a:t>Students who file legitimate complaints cannot be punished for having filed the complaint. And the respondent cannot harass the complaining party.</a:t>
            </a:r>
          </a:p>
          <a:p>
            <a:pPr marL="457200" indent="-457200">
              <a:buFont typeface="Arial" panose="020B0604020202020204" pitchFamily="34" charset="0"/>
              <a:buChar char="•"/>
            </a:pPr>
            <a:r>
              <a:rPr lang="en-US" sz="2800" dirty="0">
                <a:cs typeface="Arial"/>
              </a:rPr>
              <a:t>Even if underlying allegation may not be proven, a school can take action against respondent and/or 3</a:t>
            </a:r>
            <a:r>
              <a:rPr lang="en-US" sz="2800" baseline="30000" dirty="0">
                <a:cs typeface="Arial"/>
              </a:rPr>
              <a:t>rd</a:t>
            </a:r>
            <a:r>
              <a:rPr lang="en-US" sz="2800" dirty="0">
                <a:cs typeface="Arial"/>
              </a:rPr>
              <a:t> party  for retaliation.</a:t>
            </a:r>
          </a:p>
        </p:txBody>
      </p:sp>
    </p:spTree>
    <p:extLst>
      <p:ext uri="{BB962C8B-B14F-4D97-AF65-F5344CB8AC3E}">
        <p14:creationId xmlns:p14="http://schemas.microsoft.com/office/powerpoint/2010/main" val="3789839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08238"/>
            <a:ext cx="6858000" cy="2387600"/>
          </a:xfrm>
        </p:spPr>
        <p:txBody>
          <a:bodyPr>
            <a:normAutofit fontScale="90000"/>
          </a:bodyPr>
          <a:lstStyle/>
          <a:p>
            <a:pPr algn="ctr"/>
            <a:br>
              <a:rPr lang="en-US" dirty="0"/>
            </a:br>
            <a:br>
              <a:rPr lang="en-US" dirty="0"/>
            </a:br>
            <a:r>
              <a:rPr lang="en-US" dirty="0">
                <a:solidFill>
                  <a:srgbClr val="92D050"/>
                </a:solidFill>
              </a:rPr>
              <a:t>How do I respond when someone discloses sexual violence to me?</a:t>
            </a:r>
            <a:br>
              <a:rPr lang="en-US" dirty="0">
                <a:solidFill>
                  <a:srgbClr val="92D050"/>
                </a:solidFill>
              </a:rPr>
            </a:br>
            <a:endParaRPr lang="en-US" dirty="0">
              <a:solidFill>
                <a:srgbClr val="92D050"/>
              </a:solidFill>
            </a:endParaRPr>
          </a:p>
        </p:txBody>
      </p:sp>
    </p:spTree>
    <p:extLst>
      <p:ext uri="{BB962C8B-B14F-4D97-AF65-F5344CB8AC3E}">
        <p14:creationId xmlns:p14="http://schemas.microsoft.com/office/powerpoint/2010/main" val="5103223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389120"/>
          </a:xfrm>
        </p:spPr>
        <p:txBody>
          <a:bodyPr>
            <a:normAutofit/>
          </a:bodyPr>
          <a:lstStyle/>
          <a:p>
            <a:pPr marL="0" indent="0">
              <a:buNone/>
            </a:pPr>
            <a:r>
              <a:rPr lang="en-US" sz="2400" b="1" dirty="0">
                <a:latin typeface="Arial"/>
                <a:cs typeface="Arial"/>
              </a:rPr>
              <a:t>1. Consider the Three Cs of receiving a disclosure:</a:t>
            </a:r>
            <a:endParaRPr lang="en-US" sz="2400" dirty="0"/>
          </a:p>
          <a:p>
            <a:r>
              <a:rPr lang="en-US" sz="2400" b="1" dirty="0"/>
              <a:t>Care: </a:t>
            </a:r>
            <a:r>
              <a:rPr lang="en-US" sz="2400" dirty="0"/>
              <a:t>Let them know they will be supported. Thank them for reaching out and inform them of your obligations. Do not Blame: Use non-judgmental language </a:t>
            </a:r>
          </a:p>
          <a:p>
            <a:r>
              <a:rPr lang="en-US" sz="2400" b="1" dirty="0"/>
              <a:t>Connect: </a:t>
            </a:r>
            <a:r>
              <a:rPr lang="en-US" sz="2400" dirty="0"/>
              <a:t>Let them know about resources and options. Discuss reporting options. Show them websites or walk them to an office to connect them with support. </a:t>
            </a:r>
          </a:p>
          <a:p>
            <a:r>
              <a:rPr lang="en-US" sz="2400" b="1" dirty="0"/>
              <a:t>Consult: </a:t>
            </a:r>
            <a:r>
              <a:rPr lang="en-US" sz="2400" dirty="0"/>
              <a:t>Make your consultation call to Crisis Intervention and talk to the confidential advocates to make sure you are providing accurate information and assessing risk. </a:t>
            </a:r>
            <a:endParaRPr lang="en-US" u="sng" dirty="0"/>
          </a:p>
        </p:txBody>
      </p:sp>
    </p:spTree>
    <p:extLst>
      <p:ext uri="{BB962C8B-B14F-4D97-AF65-F5344CB8AC3E}">
        <p14:creationId xmlns:p14="http://schemas.microsoft.com/office/powerpoint/2010/main" val="1044656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38865"/>
            <a:ext cx="8229600" cy="5161935"/>
          </a:xfrm>
        </p:spPr>
        <p:txBody>
          <a:bodyPr>
            <a:normAutofit/>
          </a:bodyPr>
          <a:lstStyle/>
          <a:p>
            <a:pPr marL="0" indent="0">
              <a:buNone/>
            </a:pPr>
            <a:r>
              <a:rPr lang="en-US" sz="2400" b="1" dirty="0">
                <a:latin typeface="Arial"/>
                <a:cs typeface="Arial"/>
              </a:rPr>
              <a:t>2. What If Disclosure Is In a Petition?</a:t>
            </a:r>
            <a:endParaRPr lang="en-US" sz="2400" dirty="0"/>
          </a:p>
          <a:p>
            <a:r>
              <a:rPr lang="en-US" sz="2400" dirty="0"/>
              <a:t>You may first learn of an allegation of assault from a petition.</a:t>
            </a:r>
          </a:p>
          <a:p>
            <a:r>
              <a:rPr lang="en-US" sz="2400" dirty="0"/>
              <a:t>Find out what action your institution requires you take.</a:t>
            </a:r>
          </a:p>
          <a:p>
            <a:r>
              <a:rPr lang="en-US" sz="2400" dirty="0"/>
              <a:t>Get to know your school’s support service professionals. </a:t>
            </a:r>
          </a:p>
          <a:p>
            <a:r>
              <a:rPr lang="en-US" sz="2400" dirty="0"/>
              <a:t>Be careful if sending e-mail, leaving voicemail: the student’s communications may be monitored. Many students are in abusive relationships.</a:t>
            </a:r>
          </a:p>
          <a:p>
            <a:r>
              <a:rPr lang="en-US" sz="2400" dirty="0"/>
              <a:t>Offer to meet with the student. And when you do, offer assistance: care, consult, connect.</a:t>
            </a:r>
          </a:p>
          <a:p>
            <a:r>
              <a:rPr lang="en-US" sz="2400" dirty="0"/>
              <a:t>Develop partnerships that assist students: work with Registrar to facilitate the dropping of classes, waive/minimize fees, facilitate withdrawal, avoid need for student to repeat story.</a:t>
            </a:r>
          </a:p>
        </p:txBody>
      </p:sp>
    </p:spTree>
    <p:extLst>
      <p:ext uri="{BB962C8B-B14F-4D97-AF65-F5344CB8AC3E}">
        <p14:creationId xmlns:p14="http://schemas.microsoft.com/office/powerpoint/2010/main" val="1511765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38865"/>
            <a:ext cx="8229600" cy="5161935"/>
          </a:xfrm>
        </p:spPr>
        <p:txBody>
          <a:bodyPr>
            <a:normAutofit/>
          </a:bodyPr>
          <a:lstStyle/>
          <a:p>
            <a:pPr marL="0" indent="0">
              <a:buNone/>
            </a:pPr>
            <a:r>
              <a:rPr lang="en-US" sz="2400" b="1" dirty="0">
                <a:latin typeface="Arial"/>
                <a:cs typeface="Arial"/>
              </a:rPr>
              <a:t>3. What are my obligations to an accused student?</a:t>
            </a:r>
            <a:endParaRPr lang="en-US" sz="2400" dirty="0"/>
          </a:p>
          <a:p>
            <a:r>
              <a:rPr lang="en-US" sz="2400" dirty="0"/>
              <a:t>You may learn that a student has been accused from a petition.</a:t>
            </a:r>
          </a:p>
          <a:p>
            <a:r>
              <a:rPr lang="en-US" sz="2400" dirty="0"/>
              <a:t>Remain non-judgmental in communicating with the student. The fact that a student has been accused does not mean the student did it or will be found responsible. </a:t>
            </a:r>
          </a:p>
          <a:p>
            <a:r>
              <a:rPr lang="en-US" sz="2400" dirty="0"/>
              <a:t>Offer the student the same support you would offer the complaining party: support services are available to the accused too. </a:t>
            </a:r>
          </a:p>
          <a:p>
            <a:r>
              <a:rPr lang="en-US" sz="2400" dirty="0"/>
              <a:t>As you are creating policies and considering best practices, consider the needs of the accused: don’t make it more difficult for an accused student to petition for a refund, for example.</a:t>
            </a:r>
          </a:p>
        </p:txBody>
      </p:sp>
    </p:spTree>
    <p:extLst>
      <p:ext uri="{BB962C8B-B14F-4D97-AF65-F5344CB8AC3E}">
        <p14:creationId xmlns:p14="http://schemas.microsoft.com/office/powerpoint/2010/main" val="381427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36" y="1284018"/>
            <a:ext cx="8339328" cy="4952189"/>
          </a:xfrm>
        </p:spPr>
        <p:txBody>
          <a:bodyPr>
            <a:normAutofit/>
          </a:bodyPr>
          <a:lstStyle/>
          <a:p>
            <a:pPr marL="0" indent="0">
              <a:lnSpc>
                <a:spcPct val="80000"/>
              </a:lnSpc>
              <a:buNone/>
            </a:pPr>
            <a:r>
              <a:rPr lang="en-US" b="1" dirty="0">
                <a:latin typeface="Charter Roman" panose="02040503050506020203" pitchFamily="18" charset="0"/>
              </a:rPr>
              <a:t>1. Title IX</a:t>
            </a:r>
          </a:p>
          <a:p>
            <a:pPr>
              <a:lnSpc>
                <a:spcPct val="80000"/>
              </a:lnSpc>
            </a:pPr>
            <a:r>
              <a:rPr lang="en-US" dirty="0">
                <a:latin typeface="Baghdad" pitchFamily="2" charset="-78"/>
                <a:cs typeface="Baghdad" pitchFamily="2" charset="-78"/>
              </a:rPr>
              <a:t>Passed in 1972, Title IX is often thought of as the law behind athletic opportunities for women at colleges and universities. It has also now become synonymous with protected students against sexual assault.</a:t>
            </a:r>
          </a:p>
          <a:p>
            <a:pPr>
              <a:lnSpc>
                <a:spcPct val="80000"/>
              </a:lnSpc>
            </a:pPr>
            <a:r>
              <a:rPr lang="en-US" dirty="0">
                <a:latin typeface="Baghdad" pitchFamily="2" charset="-78"/>
                <a:cs typeface="Baghdad" pitchFamily="2" charset="-78"/>
              </a:rPr>
              <a:t>Title IX actually addresses equal opportunity in education.  It provides that: “No person in the United States shall, on the basis of sex, be excluded from participation in, be denied the benefits of, or be subjected to discrimination under any education program or activity receiving Federal financial assistance….”</a:t>
            </a:r>
          </a:p>
          <a:p>
            <a:pPr>
              <a:lnSpc>
                <a:spcPct val="80000"/>
              </a:lnSpc>
            </a:pPr>
            <a:r>
              <a:rPr lang="en-US" dirty="0">
                <a:latin typeface="Baghdad" pitchFamily="2" charset="-78"/>
                <a:cs typeface="Baghdad" pitchFamily="2" charset="-78"/>
              </a:rPr>
              <a:t>Broad “no person” language includes protections for students, employees, volunteers, and guests on college and university campuses.  </a:t>
            </a:r>
          </a:p>
          <a:p>
            <a:pPr>
              <a:lnSpc>
                <a:spcPct val="80000"/>
              </a:lnSpc>
            </a:pPr>
            <a:r>
              <a:rPr lang="en-US" dirty="0">
                <a:latin typeface="Baghdad" pitchFamily="2" charset="-78"/>
                <a:cs typeface="Baghdad" pitchFamily="2" charset="-78"/>
              </a:rPr>
              <a:t>Broad meaning of “on the basis of sex” requires elimination of all sex/gender-based barriers.</a:t>
            </a:r>
          </a:p>
          <a:p>
            <a:pPr>
              <a:lnSpc>
                <a:spcPct val="80000"/>
              </a:lnSpc>
            </a:pPr>
            <a:r>
              <a:rPr lang="en-US" dirty="0">
                <a:latin typeface="Baghdad" pitchFamily="2" charset="-78"/>
                <a:cs typeface="Baghdad" pitchFamily="2" charset="-78"/>
              </a:rPr>
              <a:t>Event need not occur on campus &amp; there is no time limit on reporting</a:t>
            </a:r>
          </a:p>
          <a:p>
            <a:pPr marL="0" indent="0">
              <a:buNone/>
            </a:pPr>
            <a:endParaRPr lang="en-US" b="1" u="sng" dirty="0"/>
          </a:p>
          <a:p>
            <a:pPr marL="0" indent="0">
              <a:buNone/>
            </a:pPr>
            <a:endParaRPr lang="en-US" dirty="0"/>
          </a:p>
        </p:txBody>
      </p:sp>
    </p:spTree>
    <p:extLst>
      <p:ext uri="{BB962C8B-B14F-4D97-AF65-F5344CB8AC3E}">
        <p14:creationId xmlns:p14="http://schemas.microsoft.com/office/powerpoint/2010/main" val="92077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38865"/>
            <a:ext cx="8229600" cy="5161935"/>
          </a:xfrm>
        </p:spPr>
        <p:txBody>
          <a:bodyPr>
            <a:normAutofit/>
          </a:bodyPr>
          <a:lstStyle/>
          <a:p>
            <a:pPr marL="0" indent="0">
              <a:buNone/>
            </a:pPr>
            <a:r>
              <a:rPr lang="en-US" sz="2400" b="1" dirty="0">
                <a:latin typeface="Arial"/>
                <a:cs typeface="Arial"/>
              </a:rPr>
              <a:t>4. What about other forms of harassment?</a:t>
            </a:r>
            <a:endParaRPr lang="en-US" sz="2400" dirty="0"/>
          </a:p>
          <a:p>
            <a:r>
              <a:rPr lang="en-US" sz="2400" dirty="0">
                <a:latin typeface="Charter Roman" panose="02040503050506020203" pitchFamily="18" charset="0"/>
              </a:rPr>
              <a:t>Much focus on Title IX, but as mentioned above, the law also protects students from other forms of discrimination.</a:t>
            </a:r>
          </a:p>
          <a:p>
            <a:r>
              <a:rPr lang="en-US" sz="2400" dirty="0">
                <a:latin typeface="Charter Roman" panose="02040503050506020203" pitchFamily="18" charset="0"/>
              </a:rPr>
              <a:t>Title VI, for example, prohibits discrimination based on race, color, or national origin in programs or activities receiving federal financial assistance.</a:t>
            </a:r>
          </a:p>
          <a:p>
            <a:r>
              <a:rPr lang="en-US" sz="2400" dirty="0">
                <a:latin typeface="Charter Roman" panose="02040503050506020203" pitchFamily="18" charset="0"/>
              </a:rPr>
              <a:t>Be sure you are familiar with reporting responsibilities for various types of harassment. In most instances, schools may have the same reporting requirement for other forms of harassment as they do for Title IX, even though other forms of harassment receive substantially less attention.</a:t>
            </a:r>
          </a:p>
          <a:p>
            <a:endParaRPr lang="en-US" sz="2400" dirty="0">
              <a:latin typeface="Charter Roman" panose="02040503050506020203" pitchFamily="18" charset="0"/>
            </a:endParaRPr>
          </a:p>
          <a:p>
            <a:endParaRPr lang="en-US" sz="2400" dirty="0"/>
          </a:p>
        </p:txBody>
      </p:sp>
    </p:spTree>
    <p:extLst>
      <p:ext uri="{BB962C8B-B14F-4D97-AF65-F5344CB8AC3E}">
        <p14:creationId xmlns:p14="http://schemas.microsoft.com/office/powerpoint/2010/main" val="42372481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gn="ctr"/>
            <a:r>
              <a:rPr lang="en-US" dirty="0">
                <a:solidFill>
                  <a:srgbClr val="92D050"/>
                </a:solidFill>
              </a:rPr>
              <a:t>What happens when I report an incident? </a:t>
            </a:r>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861284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5279"/>
            <a:ext cx="8229600" cy="4292600"/>
          </a:xfrm>
        </p:spPr>
        <p:txBody>
          <a:bodyPr>
            <a:normAutofit/>
          </a:bodyPr>
          <a:lstStyle/>
          <a:p>
            <a:pPr marL="0" indent="0">
              <a:buNone/>
            </a:pPr>
            <a:r>
              <a:rPr lang="en-US" sz="2400" dirty="0"/>
              <a:t>Reporting to the University: </a:t>
            </a:r>
          </a:p>
          <a:p>
            <a:pPr marL="457200" indent="-457200">
              <a:buFont typeface="Arial" panose="020B0604020202020204" pitchFamily="34" charset="0"/>
              <a:buChar char="•"/>
            </a:pPr>
            <a:r>
              <a:rPr lang="en-US" sz="2400" dirty="0"/>
              <a:t>Except in limited circumstances, the Title IX Office and other offices work to maintain student confidentiality and choices. </a:t>
            </a:r>
          </a:p>
          <a:p>
            <a:pPr marL="457200" indent="-457200">
              <a:buFont typeface="Arial" panose="020B0604020202020204" pitchFamily="34" charset="0"/>
              <a:buChar char="•"/>
            </a:pPr>
            <a:r>
              <a:rPr lang="en-US" sz="2400" dirty="0"/>
              <a:t>In instances of potential workplace discrimination or harassment, a college or university may not be able to defer to wishes not to investigate. </a:t>
            </a:r>
          </a:p>
          <a:p>
            <a:pPr marL="457200" indent="-457200">
              <a:buFont typeface="Arial" panose="020B0604020202020204" pitchFamily="34" charset="0"/>
              <a:buChar char="•"/>
            </a:pPr>
            <a:r>
              <a:rPr lang="en-US" sz="2400" dirty="0"/>
              <a:t>However, there still may be alternative or informal options.</a:t>
            </a:r>
          </a:p>
          <a:p>
            <a:pPr marL="457200" indent="-457200">
              <a:buFont typeface="Arial" panose="020B0604020202020204" pitchFamily="34" charset="0"/>
              <a:buChar char="•"/>
            </a:pPr>
            <a:r>
              <a:rPr lang="en-US" sz="2400" dirty="0"/>
              <a:t>Reporting does not automatically start a formal process.  Most reports are resolved without a formal process.</a:t>
            </a:r>
          </a:p>
          <a:p>
            <a:pPr marL="457200" indent="-457200">
              <a:buFont typeface="Arial" panose="020B0604020202020204" pitchFamily="34" charset="0"/>
              <a:buChar char="•"/>
            </a:pPr>
            <a:r>
              <a:rPr lang="en-US" sz="2400" dirty="0"/>
              <a:t>All offices strive to protect privacy as much as possible, even if a particular employee cannot promise confidentiality. </a:t>
            </a:r>
          </a:p>
          <a:p>
            <a:endParaRPr lang="en-US" dirty="0"/>
          </a:p>
        </p:txBody>
      </p:sp>
    </p:spTree>
    <p:extLst>
      <p:ext uri="{BB962C8B-B14F-4D97-AF65-F5344CB8AC3E}">
        <p14:creationId xmlns:p14="http://schemas.microsoft.com/office/powerpoint/2010/main" val="3279544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4019"/>
            <a:ext cx="7886700" cy="4973346"/>
          </a:xfrm>
        </p:spPr>
        <p:txBody>
          <a:bodyPr>
            <a:normAutofit/>
          </a:bodyPr>
          <a:lstStyle/>
          <a:p>
            <a:pPr marL="0" indent="0">
              <a:buNone/>
            </a:pPr>
            <a:r>
              <a:rPr lang="en-US" b="1" dirty="0">
                <a:latin typeface="Charter Roman" panose="02040503050506020203" pitchFamily="18" charset="0"/>
              </a:rPr>
              <a:t>2. The Clery Act</a:t>
            </a:r>
            <a:endParaRPr lang="en-US" dirty="0">
              <a:latin typeface="Baghdad" pitchFamily="2" charset="-78"/>
              <a:ea typeface="Geneva" panose="020B0503030404040204" pitchFamily="34" charset="0"/>
              <a:cs typeface="Baghdad" pitchFamily="2" charset="-78"/>
            </a:endParaRPr>
          </a:p>
          <a:p>
            <a:pPr>
              <a:lnSpc>
                <a:spcPct val="80000"/>
              </a:lnSpc>
              <a:spcBef>
                <a:spcPts val="150"/>
              </a:spcBef>
            </a:pPr>
            <a:r>
              <a:rPr lang="en-US" dirty="0">
                <a:latin typeface="Baghdad" pitchFamily="2" charset="-78"/>
                <a:ea typeface="Geneva" panose="020B0503030404040204" pitchFamily="34" charset="0"/>
                <a:cs typeface="Baghdad" pitchFamily="2" charset="-78"/>
              </a:rPr>
              <a:t>Passed in 1990, the Jeanne Clery Disclosure of Campus Security Policy and Campus Crime Statistics Act or ”Clery Act” requires colleges and universities that receive federal funding to provide campus crime statistics to the public and campus community. </a:t>
            </a:r>
          </a:p>
          <a:p>
            <a:pPr marL="0" indent="0">
              <a:lnSpc>
                <a:spcPct val="80000"/>
              </a:lnSpc>
              <a:spcBef>
                <a:spcPts val="150"/>
              </a:spcBef>
              <a:buNone/>
            </a:pPr>
            <a:endParaRPr lang="en-US" dirty="0">
              <a:latin typeface="Baghdad" pitchFamily="2" charset="-78"/>
              <a:ea typeface="Geneva" panose="020B0503030404040204" pitchFamily="34" charset="0"/>
              <a:cs typeface="Baghdad" pitchFamily="2" charset="-78"/>
            </a:endParaRPr>
          </a:p>
          <a:p>
            <a:pPr>
              <a:lnSpc>
                <a:spcPct val="80000"/>
              </a:lnSpc>
              <a:spcBef>
                <a:spcPts val="150"/>
              </a:spcBef>
            </a:pPr>
            <a:r>
              <a:rPr lang="en-US" dirty="0">
                <a:latin typeface="Baghdad" pitchFamily="2" charset="-78"/>
                <a:ea typeface="Geneva" panose="020B0503030404040204" pitchFamily="34" charset="0"/>
                <a:cs typeface="Baghdad" pitchFamily="2" charset="-78"/>
              </a:rPr>
              <a:t>Statistics must be reported publicly by October 1 of each year in an Annual Security Report often called the Clery Report. </a:t>
            </a:r>
          </a:p>
          <a:p>
            <a:pPr marL="0" indent="0">
              <a:lnSpc>
                <a:spcPct val="80000"/>
              </a:lnSpc>
              <a:spcBef>
                <a:spcPts val="150"/>
              </a:spcBef>
              <a:buNone/>
            </a:pPr>
            <a:endParaRPr lang="en-US" dirty="0">
              <a:latin typeface="Baghdad" pitchFamily="2" charset="-78"/>
              <a:ea typeface="Geneva" panose="020B0503030404040204" pitchFamily="34" charset="0"/>
              <a:cs typeface="Baghdad" pitchFamily="2" charset="-78"/>
            </a:endParaRPr>
          </a:p>
          <a:p>
            <a:pPr>
              <a:lnSpc>
                <a:spcPct val="80000"/>
              </a:lnSpc>
              <a:spcBef>
                <a:spcPts val="150"/>
              </a:spcBef>
            </a:pPr>
            <a:r>
              <a:rPr lang="en-US" dirty="0">
                <a:latin typeface="Baghdad" pitchFamily="2" charset="-78"/>
                <a:ea typeface="Geneva" panose="020B0503030404040204" pitchFamily="34" charset="0"/>
                <a:cs typeface="Baghdad" pitchFamily="2" charset="-78"/>
              </a:rPr>
              <a:t>Colleges and universities need policies that require employees to report crimes of which they are aware to a designated person on their campus to ensure that all campus crime information is captured.</a:t>
            </a:r>
          </a:p>
          <a:p>
            <a:pPr>
              <a:lnSpc>
                <a:spcPct val="80000"/>
              </a:lnSpc>
              <a:spcBef>
                <a:spcPts val="150"/>
              </a:spcBef>
            </a:pPr>
            <a:endParaRPr lang="en-US" dirty="0">
              <a:latin typeface="Baghdad" pitchFamily="2" charset="-78"/>
              <a:ea typeface="Geneva" panose="020B0503030404040204" pitchFamily="34" charset="0"/>
              <a:cs typeface="Baghdad" pitchFamily="2" charset="-78"/>
            </a:endParaRPr>
          </a:p>
          <a:p>
            <a:pPr>
              <a:lnSpc>
                <a:spcPct val="80000"/>
              </a:lnSpc>
              <a:spcBef>
                <a:spcPts val="150"/>
              </a:spcBef>
            </a:pPr>
            <a:r>
              <a:rPr lang="en-US" dirty="0">
                <a:latin typeface="Baghdad" pitchFamily="2" charset="-78"/>
                <a:ea typeface="Geneva" panose="020B0503030404040204" pitchFamily="34" charset="0"/>
                <a:cs typeface="Baghdad" pitchFamily="2" charset="-78"/>
              </a:rPr>
              <a:t>Usually Financial Aid Director is a Campus Security Officer. Make sure you find out whether you are a CSA and where &amp; what you must report if you are.</a:t>
            </a:r>
          </a:p>
          <a:p>
            <a:pPr marL="0" indent="0">
              <a:buNone/>
            </a:pPr>
            <a:endParaRPr lang="en-US" b="1" u="sng" dirty="0"/>
          </a:p>
          <a:p>
            <a:pPr marL="0" indent="0">
              <a:buNone/>
            </a:pPr>
            <a:endParaRPr lang="en-US" dirty="0"/>
          </a:p>
        </p:txBody>
      </p:sp>
    </p:spTree>
    <p:extLst>
      <p:ext uri="{BB962C8B-B14F-4D97-AF65-F5344CB8AC3E}">
        <p14:creationId xmlns:p14="http://schemas.microsoft.com/office/powerpoint/2010/main" val="44828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4018"/>
            <a:ext cx="7886700" cy="4710381"/>
          </a:xfrm>
        </p:spPr>
        <p:txBody>
          <a:bodyPr>
            <a:normAutofit lnSpcReduction="10000"/>
          </a:bodyPr>
          <a:lstStyle/>
          <a:p>
            <a:pPr marL="0" indent="0">
              <a:buNone/>
            </a:pPr>
            <a:r>
              <a:rPr lang="en-US" b="1" dirty="0">
                <a:latin typeface="Charter Roman" panose="02040503050506020203" pitchFamily="18" charset="0"/>
              </a:rPr>
              <a:t>3. Violence Against Women Act (VAWA)</a:t>
            </a:r>
          </a:p>
          <a:p>
            <a:r>
              <a:rPr lang="en-US" dirty="0">
                <a:latin typeface="Baghdad" pitchFamily="2" charset="-78"/>
                <a:cs typeface="Baghdad" pitchFamily="2" charset="-78"/>
              </a:rPr>
              <a:t>First passed in 1994, VAWA marked the first comprehensive federal legislation designed to address violence against women</a:t>
            </a:r>
          </a:p>
          <a:p>
            <a:r>
              <a:rPr lang="en-US" dirty="0">
                <a:latin typeface="Baghdad" pitchFamily="2" charset="-78"/>
                <a:cs typeface="Baghdad" pitchFamily="2" charset="-78"/>
              </a:rPr>
              <a:t>Includes provisions on rape and battering that focus on prevention, funding for victim services, and evidentiary matters.</a:t>
            </a:r>
          </a:p>
          <a:p>
            <a:r>
              <a:rPr lang="en-US" dirty="0">
                <a:latin typeface="Baghdad" pitchFamily="2" charset="-78"/>
                <a:cs typeface="Baghdad" pitchFamily="2" charset="-78"/>
              </a:rPr>
              <a:t>Requires every state to afford “full faith and credit” to restraining orders issued anywhere in the United States.</a:t>
            </a:r>
          </a:p>
          <a:p>
            <a:r>
              <a:rPr lang="en-US" dirty="0">
                <a:latin typeface="Baghdad" pitchFamily="2" charset="-78"/>
                <a:cs typeface="Baghdad" pitchFamily="2" charset="-78"/>
              </a:rPr>
              <a:t>VAWA now includes the Campus Sexual Violence Elimination or SaVE Act, which requires colleges and universities to:</a:t>
            </a:r>
          </a:p>
          <a:p>
            <a:pPr lvl="1"/>
            <a:r>
              <a:rPr lang="en-US" dirty="0">
                <a:latin typeface="Baghdad" pitchFamily="2" charset="-78"/>
                <a:cs typeface="Baghdad" pitchFamily="2" charset="-78"/>
              </a:rPr>
              <a:t>Report domestic violence, dating violence, and stalking, beyond crime categories the Clery Act already mandates;</a:t>
            </a:r>
          </a:p>
          <a:p>
            <a:pPr lvl="1"/>
            <a:r>
              <a:rPr lang="en-US" dirty="0">
                <a:latin typeface="Baghdad" pitchFamily="2" charset="-78"/>
                <a:cs typeface="Baghdad" pitchFamily="2" charset="-78"/>
              </a:rPr>
              <a:t>Adopt certain standards for investigating allegations and conducting student discipline proceedings in domestic violence, sexual assault and stalking cases.</a:t>
            </a:r>
          </a:p>
          <a:p>
            <a:pPr lvl="1"/>
            <a:r>
              <a:rPr lang="en-US" dirty="0">
                <a:latin typeface="Baghdad" pitchFamily="2" charset="-78"/>
                <a:cs typeface="Baghdad" pitchFamily="2" charset="-78"/>
              </a:rPr>
              <a:t>Adopt institutional policies to address and prevent campus sexual violence.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59842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4019"/>
            <a:ext cx="7886700" cy="4728474"/>
          </a:xfrm>
        </p:spPr>
        <p:txBody>
          <a:bodyPr>
            <a:normAutofit/>
          </a:bodyPr>
          <a:lstStyle/>
          <a:p>
            <a:pPr marL="0" indent="0">
              <a:buNone/>
            </a:pPr>
            <a:r>
              <a:rPr lang="en-US" b="1" dirty="0">
                <a:latin typeface="Charter Roman" panose="02040503050506020203" pitchFamily="18" charset="0"/>
              </a:rPr>
              <a:t>4. Child Abuse Reporting</a:t>
            </a:r>
            <a:r>
              <a:rPr lang="en-US" dirty="0">
                <a:latin typeface="Charter Roman" panose="02040503050506020203" pitchFamily="18" charset="0"/>
              </a:rPr>
              <a:t> </a:t>
            </a:r>
          </a:p>
          <a:p>
            <a:r>
              <a:rPr lang="en-US" dirty="0">
                <a:latin typeface="Charter Roman" panose="02040503050506020203" pitchFamily="18" charset="0"/>
              </a:rPr>
              <a:t>In 1974, Congress passed the </a:t>
            </a:r>
            <a:r>
              <a:rPr lang="en-US" i="1" dirty="0">
                <a:latin typeface="Charter Roman" panose="02040503050506020203" pitchFamily="18" charset="0"/>
              </a:rPr>
              <a:t>Child Abuse Prevention and Treatment Act</a:t>
            </a:r>
            <a:r>
              <a:rPr lang="en-US" dirty="0">
                <a:latin typeface="Charter Roman" panose="02040503050506020203" pitchFamily="18" charset="0"/>
              </a:rPr>
              <a:t> (CAPTA), which provided funds to states for the development of Child Protective Services (CPS) and hotlines for the reporting of child abuse and neglect.</a:t>
            </a:r>
          </a:p>
          <a:p>
            <a:r>
              <a:rPr lang="en-US" dirty="0">
                <a:latin typeface="Charter Roman" panose="02040503050506020203" pitchFamily="18" charset="0"/>
              </a:rPr>
              <a:t>In the state of Oregon, all University employees are required to report child abuse.</a:t>
            </a:r>
          </a:p>
          <a:p>
            <a:r>
              <a:rPr lang="en-US" dirty="0">
                <a:latin typeface="Charter Roman" panose="02040503050506020203" pitchFamily="18" charset="0"/>
              </a:rPr>
              <a:t>The recently passed </a:t>
            </a:r>
            <a:r>
              <a:rPr lang="en-US" i="1" dirty="0">
                <a:latin typeface="Charter Roman" panose="02040503050506020203" pitchFamily="18" charset="0"/>
              </a:rPr>
              <a:t>Protecting Young Victims from Sexual Abuse and Safe Sport Authorization Act</a:t>
            </a:r>
            <a:r>
              <a:rPr lang="en-US" dirty="0">
                <a:latin typeface="Charter Roman" panose="02040503050506020203" pitchFamily="18" charset="0"/>
              </a:rPr>
              <a:t> legislation came in response to a 2017 scandal involving former Olympic gymnastics coach Dr. Larry Nassir. Under the law, every adult involved in amateur and collegiate athletics  has a responsibility to protect the athletes in their care.</a:t>
            </a:r>
          </a:p>
        </p:txBody>
      </p:sp>
    </p:spTree>
    <p:extLst>
      <p:ext uri="{BB962C8B-B14F-4D97-AF65-F5344CB8AC3E}">
        <p14:creationId xmlns:p14="http://schemas.microsoft.com/office/powerpoint/2010/main" val="2745079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815" y="1737505"/>
            <a:ext cx="6858000" cy="2099389"/>
          </a:xfrm>
        </p:spPr>
        <p:txBody>
          <a:bodyPr/>
          <a:lstStyle/>
          <a:p>
            <a:pPr algn="ctr"/>
            <a:r>
              <a:rPr lang="en-US" dirty="0">
                <a:solidFill>
                  <a:srgbClr val="92D050"/>
                </a:solidFill>
              </a:rPr>
              <a:t>State Laws</a:t>
            </a:r>
          </a:p>
        </p:txBody>
      </p:sp>
    </p:spTree>
    <p:extLst>
      <p:ext uri="{BB962C8B-B14F-4D97-AF65-F5344CB8AC3E}">
        <p14:creationId xmlns:p14="http://schemas.microsoft.com/office/powerpoint/2010/main" val="3765911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84018"/>
            <a:ext cx="7886700" cy="5152641"/>
          </a:xfrm>
        </p:spPr>
        <p:txBody>
          <a:bodyPr>
            <a:normAutofit/>
          </a:bodyPr>
          <a:lstStyle/>
          <a:p>
            <a:r>
              <a:rPr lang="en-US" sz="2400" dirty="0">
                <a:latin typeface="Charter Roman" panose="02040503050506020203" pitchFamily="18" charset="0"/>
              </a:rPr>
              <a:t>Institutions of higher education that receive federal funding must comply with VAWA, Title IX and Clery. </a:t>
            </a:r>
          </a:p>
          <a:p>
            <a:r>
              <a:rPr lang="en-US" sz="2400" dirty="0">
                <a:latin typeface="Charter Roman" panose="02040503050506020203" pitchFamily="18" charset="0"/>
              </a:rPr>
              <a:t>As required by federal law, all states have mandatory child abuse/neglect reporting laws. A child is anyone under the age of 18. </a:t>
            </a:r>
          </a:p>
          <a:p>
            <a:r>
              <a:rPr lang="en-US" sz="2400" dirty="0">
                <a:latin typeface="Charter Roman" panose="02040503050506020203" pitchFamily="18" charset="0"/>
              </a:rPr>
              <a:t>In many instances, some or all university employees are mandatory reporters.  </a:t>
            </a:r>
          </a:p>
          <a:p>
            <a:r>
              <a:rPr lang="en-US" sz="2400" dirty="0">
                <a:latin typeface="Charter Roman" panose="02040503050506020203" pitchFamily="18" charset="0"/>
              </a:rPr>
              <a:t>It is critical for you to know your state’s requirements:</a:t>
            </a:r>
          </a:p>
          <a:p>
            <a:pPr lvl="1"/>
            <a:r>
              <a:rPr lang="en-US" sz="2200" dirty="0">
                <a:latin typeface="Charter Roman" panose="02040503050506020203" pitchFamily="18" charset="0"/>
              </a:rPr>
              <a:t>Who must report</a:t>
            </a:r>
          </a:p>
          <a:p>
            <a:pPr lvl="1"/>
            <a:r>
              <a:rPr lang="en-US" sz="2200" dirty="0">
                <a:latin typeface="Charter Roman" panose="02040503050506020203" pitchFamily="18" charset="0"/>
              </a:rPr>
              <a:t>What to report</a:t>
            </a:r>
          </a:p>
          <a:p>
            <a:pPr lvl="1"/>
            <a:r>
              <a:rPr lang="en-US" sz="2200" dirty="0">
                <a:latin typeface="Charter Roman" panose="02040503050506020203" pitchFamily="18" charset="0"/>
              </a:rPr>
              <a:t>When to report</a:t>
            </a:r>
          </a:p>
          <a:p>
            <a:pPr lvl="1"/>
            <a:r>
              <a:rPr lang="en-US" sz="2200" dirty="0">
                <a:latin typeface="Charter Roman" panose="02040503050506020203" pitchFamily="18" charset="0"/>
              </a:rPr>
              <a:t>How to report</a:t>
            </a:r>
          </a:p>
        </p:txBody>
      </p:sp>
    </p:spTree>
    <p:extLst>
      <p:ext uri="{BB962C8B-B14F-4D97-AF65-F5344CB8AC3E}">
        <p14:creationId xmlns:p14="http://schemas.microsoft.com/office/powerpoint/2010/main" val="2111008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20295</TotalTime>
  <Words>6759</Words>
  <Application>Microsoft Macintosh PowerPoint</Application>
  <PresentationFormat>On-screen Show (4:3)</PresentationFormat>
  <Paragraphs>478</Paragraphs>
  <Slides>42</Slides>
  <Notes>40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TimesNewRoman</vt:lpstr>
      <vt:lpstr>Arial</vt:lpstr>
      <vt:lpstr>Baghdad</vt:lpstr>
      <vt:lpstr>Calibri</vt:lpstr>
      <vt:lpstr>Calibri Light</vt:lpstr>
      <vt:lpstr>Charter Roman</vt:lpstr>
      <vt:lpstr>Helvetica</vt:lpstr>
      <vt:lpstr>Wingdings</vt:lpstr>
      <vt:lpstr>Office Theme</vt:lpstr>
      <vt:lpstr>Title IX, Mandatory Reporting, and its Impact on Financial Aid Offices</vt:lpstr>
      <vt:lpstr>  Learning Outcomes:</vt:lpstr>
      <vt:lpstr>Federal Laws: Title IX, Clery, VAWA &amp; Reporting Child Abuse</vt:lpstr>
      <vt:lpstr>PowerPoint Presentation</vt:lpstr>
      <vt:lpstr>PowerPoint Presentation</vt:lpstr>
      <vt:lpstr>PowerPoint Presentation</vt:lpstr>
      <vt:lpstr>PowerPoint Presentation</vt:lpstr>
      <vt:lpstr>State Laws</vt:lpstr>
      <vt:lpstr>PowerPoint Presentation</vt:lpstr>
      <vt:lpstr>College &amp; University Reporting Policies:</vt:lpstr>
      <vt:lpstr>      </vt:lpstr>
      <vt:lpstr>PowerPoint Presentation</vt:lpstr>
      <vt:lpstr>What is Sexual Harassment? </vt:lpstr>
      <vt:lpstr>Unlawful Harassment Based on Sex or Gender: </vt:lpstr>
      <vt:lpstr>PowerPoint Presentation</vt:lpstr>
      <vt:lpstr>PowerPoint Presentation</vt:lpstr>
      <vt:lpstr>C. Sexual Violence Is Extreme form of Sexual Harassment</vt:lpstr>
      <vt:lpstr>Is this harassment?</vt:lpstr>
      <vt:lpstr>What Are the University’s Obligations?</vt:lpstr>
      <vt:lpstr>  When a school has notice, or should reasonably have notice that sexual harassment may have occurred, the school MUST:</vt:lpstr>
      <vt:lpstr>  Sample Reporting Policy In Action: University of Oregon </vt:lpstr>
      <vt:lpstr>PowerPoint Presentation</vt:lpstr>
      <vt:lpstr>PowerPoint Presentation</vt:lpstr>
      <vt:lpstr> UO Title IX Reporting Policy</vt:lpstr>
      <vt:lpstr>PowerPoint Presentation</vt:lpstr>
      <vt:lpstr> </vt:lpstr>
      <vt:lpstr>PowerPoint Presentation</vt:lpstr>
      <vt:lpstr>PowerPoint Presentation</vt:lpstr>
      <vt:lpstr>PowerPoint Presentation</vt:lpstr>
      <vt:lpstr>PowerPoint Presentation</vt:lpstr>
      <vt:lpstr>PowerPoint Presentation</vt:lpstr>
      <vt:lpstr>(iii) Supervisor of accused or accusing? </vt:lpstr>
      <vt:lpstr>PowerPoint Presentation</vt:lpstr>
      <vt:lpstr>PowerPoint Presentation</vt:lpstr>
      <vt:lpstr>PowerPoint Presentation</vt:lpstr>
      <vt:lpstr>  How do I respond when someone discloses sexual violence to me? </vt:lpstr>
      <vt:lpstr>PowerPoint Presentation</vt:lpstr>
      <vt:lpstr>PowerPoint Presentation</vt:lpstr>
      <vt:lpstr>PowerPoint Presentation</vt:lpstr>
      <vt:lpstr>PowerPoint Presentation</vt:lpstr>
      <vt:lpstr>What happens when I report an incident?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Jesse Summers</dc:creator>
  <cp:lastModifiedBy>Nicole Commissiong</cp:lastModifiedBy>
  <cp:revision>270</cp:revision>
  <cp:lastPrinted>2018-05-30T22:50:05Z</cp:lastPrinted>
  <dcterms:created xsi:type="dcterms:W3CDTF">2015-08-05T17:45:00Z</dcterms:created>
  <dcterms:modified xsi:type="dcterms:W3CDTF">2019-04-24T21:00:17Z</dcterms:modified>
</cp:coreProperties>
</file>